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66" r:id="rId2"/>
    <p:sldId id="259" r:id="rId3"/>
    <p:sldId id="270" r:id="rId4"/>
    <p:sldId id="267" r:id="rId5"/>
    <p:sldId id="272" r:id="rId6"/>
    <p:sldId id="271" r:id="rId7"/>
    <p:sldId id="276" r:id="rId8"/>
    <p:sldId id="277" r:id="rId9"/>
    <p:sldId id="278" r:id="rId10"/>
    <p:sldId id="275" r:id="rId11"/>
    <p:sldId id="280" r:id="rId12"/>
    <p:sldId id="282" r:id="rId13"/>
    <p:sldId id="281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B59"/>
    <a:srgbClr val="000000"/>
    <a:srgbClr val="089A54"/>
    <a:srgbClr val="142062"/>
    <a:srgbClr val="028F36"/>
    <a:srgbClr val="4A8618"/>
    <a:srgbClr val="4B8517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72"/>
      </p:cViewPr>
      <p:guideLst>
        <p:guide orient="horz" pos="14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EDA31-C407-4830-8B2C-15E4FAC8F5DC}" type="datetimeFigureOut">
              <a:rPr lang="en-GB" smtClean="0"/>
              <a:pPr/>
              <a:t>08/02/2017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284D6-230F-4DDE-98FA-8B0CBAA56F0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8A2D3D9-B938-AB43-AF9A-78E54573AE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26200" y="381000"/>
            <a:ext cx="1854200" cy="4876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3600" y="381000"/>
            <a:ext cx="5410200" cy="4876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876300" y="381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3600" y="1219200"/>
            <a:ext cx="7416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cxnSp>
        <p:nvCxnSpPr>
          <p:cNvPr id="1029" name="Straight Connector 7"/>
          <p:cNvCxnSpPr>
            <a:cxnSpLocks noChangeShapeType="1"/>
          </p:cNvCxnSpPr>
          <p:nvPr userDrawn="1"/>
        </p:nvCxnSpPr>
        <p:spPr bwMode="auto">
          <a:xfrm>
            <a:off x="228600" y="5486400"/>
            <a:ext cx="8686800" cy="1588"/>
          </a:xfrm>
          <a:prstGeom prst="line">
            <a:avLst/>
          </a:prstGeom>
          <a:noFill/>
          <a:ln w="38100">
            <a:solidFill>
              <a:srgbClr val="089A54"/>
            </a:solidFill>
            <a:round/>
            <a:headEnd/>
            <a:tailEnd/>
          </a:ln>
        </p:spPr>
      </p:cxnSp>
      <p:pic>
        <p:nvPicPr>
          <p:cNvPr id="7" name="Picture 6" descr="A4 DAERA Logo process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38200" y="5791200"/>
            <a:ext cx="3127040" cy="7863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14206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857250" indent="-28575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2pPr>
      <a:lvl3pPr marL="127635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3pPr>
      <a:lvl4pPr marL="1657350" indent="-1905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4pPr>
      <a:lvl5pPr marL="2038350" indent="-1905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5pPr>
      <a:lvl6pPr marL="2495550" indent="-1905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952750" indent="-1905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409950" indent="-1905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867150" indent="-1905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/>
              <a:t>Environmental Farming Scheme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sz="2400" b="1" dirty="0"/>
            </a:br>
            <a:r>
              <a:rPr lang="en-GB" sz="2800" b="1" dirty="0">
                <a:solidFill>
                  <a:srgbClr val="000000"/>
                </a:solidFill>
              </a:rPr>
              <a:t>Support for Organic Farming</a:t>
            </a:r>
            <a:br>
              <a:rPr lang="en-GB" sz="2400" b="1" dirty="0">
                <a:solidFill>
                  <a:srgbClr val="000000"/>
                </a:solidFill>
              </a:rPr>
            </a:br>
            <a:br>
              <a:rPr lang="en-GB" sz="2400" b="1" dirty="0">
                <a:solidFill>
                  <a:srgbClr val="000000"/>
                </a:solidFill>
              </a:rPr>
            </a:br>
            <a:br>
              <a:rPr lang="en-GB" sz="2400" b="1" dirty="0">
                <a:solidFill>
                  <a:srgbClr val="000000"/>
                </a:solidFill>
              </a:rPr>
            </a:br>
            <a:r>
              <a:rPr lang="en-GB" sz="2400" b="1" dirty="0">
                <a:solidFill>
                  <a:srgbClr val="000000"/>
                </a:solidFill>
              </a:rPr>
              <a:t>Brian Ervine</a:t>
            </a:r>
            <a:br>
              <a:rPr lang="en-GB" sz="2400" b="1" dirty="0">
                <a:solidFill>
                  <a:srgbClr val="000000"/>
                </a:solidFill>
              </a:rPr>
            </a:br>
            <a:r>
              <a:rPr lang="en-GB" sz="2400" b="1" dirty="0">
                <a:solidFill>
                  <a:srgbClr val="000000"/>
                </a:solidFill>
              </a:rPr>
              <a:t>Environmental Farming Branch, DAERA</a:t>
            </a:r>
            <a:br>
              <a:rPr lang="en-GB" sz="2400" b="1" dirty="0">
                <a:solidFill>
                  <a:srgbClr val="000000"/>
                </a:solidFill>
              </a:rPr>
            </a:br>
            <a:r>
              <a:rPr lang="en-GB" sz="2400" b="1" dirty="0">
                <a:solidFill>
                  <a:srgbClr val="000000"/>
                </a:solidFill>
              </a:rPr>
              <a:t>26 January 2017</a:t>
            </a:r>
            <a:br>
              <a:rPr lang="en-GB" dirty="0">
                <a:solidFill>
                  <a:srgbClr val="000000"/>
                </a:solidFill>
              </a:rPr>
            </a:br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/>
              <a:t>Selection Procedure / Prioritisation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sz="2400" b="1" dirty="0"/>
              <a:t>Total farm conversion over partial farm conversion;</a:t>
            </a:r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Larger organic area over smaller organic area;</a:t>
            </a:r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Mixed farms over monocultural farms;</a:t>
            </a:r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Help to achieve sectoral balance across horticultural, livestock and cereal;</a:t>
            </a:r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Farms located within an area of intensive agricultural land use with River bodies failing to meet WFD “good status”.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/>
              <a:t>Organic Options and other EFS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sz="2400" b="1" dirty="0"/>
              <a:t>Land under EFS(H) options cannot receive organic conversion / management support;</a:t>
            </a:r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EFS(W) funded Margins are not eligible for Organic support;</a:t>
            </a:r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All other EFS boundary options can be claimed on land registered as Organic or in conversion – no overlap with agricultural operations compensated by the Organic payment;</a:t>
            </a:r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Woodland Options cannot be claimed on land registered as Organic / in conversion.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/>
              <a:t>Organic Conversion Target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By 2020 - support conversion of at least 700ha of conventionally farmed land to certified organic production.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64417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dirty="0">
                <a:latin typeface="+mn-lt"/>
              </a:rPr>
              <a:t>Thank you</a:t>
            </a:r>
            <a:br>
              <a:rPr lang="en-GB" b="1" dirty="0">
                <a:latin typeface="+mn-lt"/>
              </a:rPr>
            </a:br>
            <a:br>
              <a:rPr lang="en-GB" b="1" dirty="0">
                <a:latin typeface="+mn-lt"/>
              </a:rPr>
            </a:br>
            <a:br>
              <a:rPr lang="en-GB" b="1" dirty="0">
                <a:latin typeface="+mn-lt"/>
              </a:rPr>
            </a:br>
            <a:endParaRPr lang="en-GB" b="1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/>
              <a:t>Organic Farming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GB" sz="2400" b="1" dirty="0"/>
          </a:p>
          <a:p>
            <a:pPr>
              <a:buFont typeface="Arial" pitchFamily="34" charset="0"/>
              <a:buChar char="•"/>
            </a:pPr>
            <a:r>
              <a:rPr lang="en-GB" sz="2400" b="1" dirty="0"/>
              <a:t>EFS – Two Stand-alone Organic Options</a:t>
            </a:r>
          </a:p>
          <a:p>
            <a:pPr>
              <a:buFont typeface="Arial" pitchFamily="34" charset="0"/>
              <a:buChar char="•"/>
            </a:pPr>
            <a:endParaRPr lang="en-GB" sz="2400" b="1" dirty="0"/>
          </a:p>
          <a:p>
            <a:pPr lvl="1">
              <a:buFont typeface="Wingdings" pitchFamily="2" charset="2"/>
              <a:buChar char="Ø"/>
            </a:pPr>
            <a:r>
              <a:rPr lang="en-GB" sz="2400" b="1" dirty="0"/>
              <a:t>Organic Conversion</a:t>
            </a:r>
          </a:p>
          <a:p>
            <a:pPr lvl="1">
              <a:buFont typeface="Arial" pitchFamily="34" charset="0"/>
              <a:buChar char="•"/>
            </a:pPr>
            <a:endParaRPr lang="en-GB" sz="2400" b="1" dirty="0"/>
          </a:p>
          <a:p>
            <a:pPr lvl="1">
              <a:buFont typeface="Wingdings" pitchFamily="2" charset="2"/>
              <a:buChar char="Ø"/>
            </a:pPr>
            <a:r>
              <a:rPr lang="en-GB" sz="2400" b="1" dirty="0"/>
              <a:t>Organic Management</a:t>
            </a:r>
            <a:endParaRPr lang="en-GB" b="1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091B59"/>
                </a:solidFill>
              </a:rPr>
              <a:t>Option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GB" sz="2400" b="1" dirty="0"/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Increased biodiversity;</a:t>
            </a:r>
          </a:p>
          <a:p>
            <a:pPr>
              <a:buFont typeface="Wingdings" pitchFamily="2" charset="2"/>
              <a:buChar char="Ø"/>
            </a:pPr>
            <a:endParaRPr lang="en-GB" sz="2400" b="1" dirty="0"/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Improved soil organic matter and quality;</a:t>
            </a:r>
          </a:p>
          <a:p>
            <a:pPr>
              <a:buFont typeface="Wingdings" pitchFamily="2" charset="2"/>
              <a:buChar char="Ø"/>
            </a:pPr>
            <a:endParaRPr lang="en-GB" sz="2400" b="1" dirty="0"/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Improved water quality;</a:t>
            </a:r>
          </a:p>
          <a:p>
            <a:pPr>
              <a:buFont typeface="Wingdings" pitchFamily="2" charset="2"/>
              <a:buChar char="Ø"/>
            </a:pPr>
            <a:endParaRPr lang="en-GB" sz="2400" b="1" dirty="0"/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Climate stability.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/>
              <a:t>Organic Options -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sz="2400" b="1" dirty="0"/>
              <a:t>Arable – land used to grow crops;</a:t>
            </a:r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Horticulture – land used for the production of fruit, vegetables, herbs, protected crops, bulbs, outdoor flowers and hardy nursery stock;</a:t>
            </a:r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Grassland – Improved grassland containing more than 25% ryegrass, etc or semi-improved grassland containing less than 25% ryegrass, etc; does not include enclosed rough grazing, rough moorland or heather moorland.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/>
              <a:t>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sz="2400" b="1" dirty="0"/>
              <a:t>DAERA Category 1 or 2 Business ID;</a:t>
            </a:r>
          </a:p>
          <a:p>
            <a:pPr>
              <a:buFont typeface="Wingdings" pitchFamily="2" charset="2"/>
              <a:buChar char="Ø"/>
            </a:pPr>
            <a:endParaRPr lang="en-GB" sz="2400" b="1" dirty="0"/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Minimum of 3 hectares LPIS MEA;</a:t>
            </a:r>
          </a:p>
          <a:p>
            <a:pPr>
              <a:buFont typeface="Wingdings" pitchFamily="2" charset="2"/>
              <a:buChar char="Ø"/>
            </a:pPr>
            <a:endParaRPr lang="en-GB" sz="2400" b="1" dirty="0"/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Registered with an approved organic certification body on or before the date of application;</a:t>
            </a:r>
          </a:p>
          <a:p>
            <a:pPr>
              <a:buFont typeface="Wingdings" pitchFamily="2" charset="2"/>
              <a:buChar char="Ø"/>
            </a:pPr>
            <a:endParaRPr lang="en-GB" sz="2400" b="1" dirty="0"/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Have management control of the land for the duration of the agreement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/>
              <a:t>Organic Payments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GB" dirty="0"/>
          </a:p>
          <a:p>
            <a:pPr>
              <a:buFont typeface="Wingdings" pitchFamily="2" charset="2"/>
              <a:buChar char="Ø"/>
            </a:pPr>
            <a:endParaRPr lang="en-GB" dirty="0"/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Conversion – 2 yrs conversion payment, followed by 3 yrs management payment.</a:t>
            </a:r>
          </a:p>
          <a:p>
            <a:endParaRPr lang="en-GB" sz="2400" b="1" dirty="0"/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For top-fruit – conversion is 3yrs, management 2 yrs.</a:t>
            </a:r>
          </a:p>
          <a:p>
            <a:endParaRPr lang="en-GB" sz="2400" b="1" dirty="0"/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Management – 5 yrs management payment.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091B59"/>
                </a:solidFill>
              </a:rPr>
              <a:t>Conversion Payment Rates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63600" y="1412775"/>
          <a:ext cx="7416801" cy="3388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2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0798">
                <a:tc>
                  <a:txBody>
                    <a:bodyPr/>
                    <a:lstStyle/>
                    <a:p>
                      <a:r>
                        <a:rPr lang="en-GB" sz="2400" dirty="0"/>
                        <a:t>Option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Conversion Payments £ / Hectare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0798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Full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Digressive Payment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639">
                <a:tc>
                  <a:txBody>
                    <a:bodyPr/>
                    <a:lstStyle/>
                    <a:p>
                      <a:r>
                        <a:rPr lang="en-GB" sz="2400" dirty="0"/>
                        <a:t>Grassland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639">
                <a:tc>
                  <a:txBody>
                    <a:bodyPr/>
                    <a:lstStyle/>
                    <a:p>
                      <a:r>
                        <a:rPr lang="en-GB" sz="2400" dirty="0"/>
                        <a:t>Arable 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639">
                <a:tc>
                  <a:txBody>
                    <a:bodyPr/>
                    <a:lstStyle/>
                    <a:p>
                      <a:r>
                        <a:rPr lang="en-GB" sz="2400" dirty="0"/>
                        <a:t>Horticulture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358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091B59"/>
                </a:solidFill>
              </a:rPr>
              <a:t>Management Payment Rates</a:t>
            </a:r>
            <a:endParaRPr lang="en-GB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63600" y="1219200"/>
          <a:ext cx="7416801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2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Option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Management Payments £ / Hectare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Full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Digressive Payment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Grassland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Arable 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Horticulture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091B59"/>
                </a:solidFill>
              </a:rPr>
              <a:t>Digressive Payments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/>
              <a:t>Conversion and Management Options:-</a:t>
            </a:r>
          </a:p>
          <a:p>
            <a:endParaRPr lang="en-GB" sz="2400" b="1" dirty="0"/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Over 6 hectares for Horticulture;</a:t>
            </a:r>
          </a:p>
          <a:p>
            <a:pPr>
              <a:buFont typeface="Wingdings" pitchFamily="2" charset="2"/>
              <a:buChar char="Ø"/>
            </a:pPr>
            <a:endParaRPr lang="en-GB" sz="2400" b="1" dirty="0"/>
          </a:p>
          <a:p>
            <a:pPr>
              <a:buFont typeface="Wingdings" pitchFamily="2" charset="2"/>
              <a:buChar char="Ø"/>
            </a:pPr>
            <a:r>
              <a:rPr lang="en-GB" sz="2400" b="1" dirty="0"/>
              <a:t>Over 60 hectares for Arable and Grassland;</a:t>
            </a:r>
          </a:p>
          <a:p>
            <a:pPr>
              <a:buFont typeface="Wingdings" pitchFamily="2" charset="2"/>
              <a:buChar char="Ø"/>
            </a:pPr>
            <a:endParaRPr lang="en-GB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</TotalTime>
  <Words>412</Words>
  <Application>Microsoft Office PowerPoint</Application>
  <PresentationFormat>On-screen Show (4:3)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ＭＳ Ｐゴシック</vt:lpstr>
      <vt:lpstr>Arial</vt:lpstr>
      <vt:lpstr>Times</vt:lpstr>
      <vt:lpstr>Wingdings</vt:lpstr>
      <vt:lpstr>Blank Presentation</vt:lpstr>
      <vt:lpstr>Environmental Farming Scheme</vt:lpstr>
      <vt:lpstr>Organic Farming Support</vt:lpstr>
      <vt:lpstr>Option Aims</vt:lpstr>
      <vt:lpstr>Organic Options - Overview</vt:lpstr>
      <vt:lpstr>Eligibility</vt:lpstr>
      <vt:lpstr>Organic Payments</vt:lpstr>
      <vt:lpstr>Conversion Payment Rates</vt:lpstr>
      <vt:lpstr>Management Payment Rates</vt:lpstr>
      <vt:lpstr>Digressive Payments</vt:lpstr>
      <vt:lpstr>Selection Procedure / Prioritisation</vt:lpstr>
      <vt:lpstr>Organic Options and other EFS Options</vt:lpstr>
      <vt:lpstr>Organic Conversion Target</vt:lpstr>
      <vt:lpstr>PowerPoint Presentation</vt:lpstr>
    </vt:vector>
  </TitlesOfParts>
  <Company>뿿졀뿿잠כაȰ窌ݱ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Lorraine Arbuthnot</dc:creator>
  <cp:lastModifiedBy>Grace</cp:lastModifiedBy>
  <cp:revision>54</cp:revision>
  <cp:lastPrinted>2016-05-04T08:29:05Z</cp:lastPrinted>
  <dcterms:created xsi:type="dcterms:W3CDTF">2016-05-04T08:27:39Z</dcterms:created>
  <dcterms:modified xsi:type="dcterms:W3CDTF">2017-02-08T16:51:13Z</dcterms:modified>
</cp:coreProperties>
</file>