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9" r:id="rId4"/>
    <p:sldId id="260" r:id="rId5"/>
    <p:sldId id="262" r:id="rId6"/>
    <p:sldId id="263"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967EBB-ED1B-402E-81FE-06A466C8249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E"/>
        </a:p>
      </dgm:t>
    </dgm:pt>
    <dgm:pt modelId="{740D2D0F-DED4-471E-BE50-B0800FD5FA67}">
      <dgm:prSet phldrT="[Text]" custT="1"/>
      <dgm:spPr/>
      <dgm:t>
        <a:bodyPr/>
        <a:lstStyle/>
        <a:p>
          <a:r>
            <a:rPr lang="en-IE" sz="2400" dirty="0"/>
            <a:t>Past</a:t>
          </a:r>
          <a:endParaRPr lang="en-IE" sz="2800" dirty="0"/>
        </a:p>
      </dgm:t>
    </dgm:pt>
    <dgm:pt modelId="{72A5769B-A8D6-44A2-8887-49FCF87BC7B2}" type="parTrans" cxnId="{D58EA157-EC1F-408D-937E-BDEDBEAD4B37}">
      <dgm:prSet/>
      <dgm:spPr/>
      <dgm:t>
        <a:bodyPr/>
        <a:lstStyle/>
        <a:p>
          <a:endParaRPr lang="en-IE"/>
        </a:p>
      </dgm:t>
    </dgm:pt>
    <dgm:pt modelId="{05FAFCCE-F796-483C-8BC0-C715A574865A}" type="sibTrans" cxnId="{D58EA157-EC1F-408D-937E-BDEDBEAD4B37}">
      <dgm:prSet/>
      <dgm:spPr/>
      <dgm:t>
        <a:bodyPr/>
        <a:lstStyle/>
        <a:p>
          <a:endParaRPr lang="en-IE"/>
        </a:p>
      </dgm:t>
    </dgm:pt>
    <dgm:pt modelId="{913BB4D7-6F6F-4563-A4D4-768CE94D6739}">
      <dgm:prSet phldrT="[Text]" custT="1"/>
      <dgm:spPr/>
      <dgm:t>
        <a:bodyPr/>
        <a:lstStyle/>
        <a:p>
          <a:r>
            <a:rPr lang="en-IE" sz="2400" dirty="0"/>
            <a:t>How the holding has been managed in previous years</a:t>
          </a:r>
        </a:p>
      </dgm:t>
    </dgm:pt>
    <dgm:pt modelId="{FCA91AA8-4169-4951-BE63-EED06B8F951A}" type="parTrans" cxnId="{BAFE38ED-272E-4FD8-9C26-989660202319}">
      <dgm:prSet/>
      <dgm:spPr/>
      <dgm:t>
        <a:bodyPr/>
        <a:lstStyle/>
        <a:p>
          <a:endParaRPr lang="en-IE"/>
        </a:p>
      </dgm:t>
    </dgm:pt>
    <dgm:pt modelId="{80955021-9E46-4540-A956-89EB2DCA6B15}" type="sibTrans" cxnId="{BAFE38ED-272E-4FD8-9C26-989660202319}">
      <dgm:prSet/>
      <dgm:spPr/>
      <dgm:t>
        <a:bodyPr/>
        <a:lstStyle/>
        <a:p>
          <a:endParaRPr lang="en-IE"/>
        </a:p>
      </dgm:t>
    </dgm:pt>
    <dgm:pt modelId="{FD8F1F9B-931C-4F86-A4F0-5BB8EEBE2F98}">
      <dgm:prSet phldrT="[Text]" custT="1"/>
      <dgm:spPr/>
      <dgm:t>
        <a:bodyPr/>
        <a:lstStyle/>
        <a:p>
          <a:r>
            <a:rPr lang="en-IE" sz="2400" dirty="0"/>
            <a:t>Present</a:t>
          </a:r>
          <a:endParaRPr lang="en-IE" sz="2800" dirty="0"/>
        </a:p>
      </dgm:t>
    </dgm:pt>
    <dgm:pt modelId="{3C8D6687-67F1-4DF5-A37F-A92A6FAC625E}" type="parTrans" cxnId="{CF35856D-1BE7-4960-A7E6-BA2EDE4D0C6D}">
      <dgm:prSet/>
      <dgm:spPr/>
      <dgm:t>
        <a:bodyPr/>
        <a:lstStyle/>
        <a:p>
          <a:endParaRPr lang="en-IE"/>
        </a:p>
      </dgm:t>
    </dgm:pt>
    <dgm:pt modelId="{6E368B78-BF17-4331-909D-61122BFD56CA}" type="sibTrans" cxnId="{CF35856D-1BE7-4960-A7E6-BA2EDE4D0C6D}">
      <dgm:prSet/>
      <dgm:spPr/>
      <dgm:t>
        <a:bodyPr/>
        <a:lstStyle/>
        <a:p>
          <a:endParaRPr lang="en-IE"/>
        </a:p>
      </dgm:t>
    </dgm:pt>
    <dgm:pt modelId="{5D5E61A9-A871-4447-AA30-0E93EA7286F5}">
      <dgm:prSet phldrT="[Text]" custT="1"/>
      <dgm:spPr/>
      <dgm:t>
        <a:bodyPr/>
        <a:lstStyle/>
        <a:p>
          <a:r>
            <a:rPr lang="en-IE" sz="2400" dirty="0"/>
            <a:t>How the holding is being managed currently</a:t>
          </a:r>
        </a:p>
      </dgm:t>
    </dgm:pt>
    <dgm:pt modelId="{DC353963-312B-47DB-BF95-B4AB9B4D0133}" type="parTrans" cxnId="{F0811CC1-34B8-42FC-8640-FB796744F17D}">
      <dgm:prSet/>
      <dgm:spPr/>
      <dgm:t>
        <a:bodyPr/>
        <a:lstStyle/>
        <a:p>
          <a:endParaRPr lang="en-IE"/>
        </a:p>
      </dgm:t>
    </dgm:pt>
    <dgm:pt modelId="{C98F2BED-940C-45FB-9359-778031DECFC2}" type="sibTrans" cxnId="{F0811CC1-34B8-42FC-8640-FB796744F17D}">
      <dgm:prSet/>
      <dgm:spPr/>
      <dgm:t>
        <a:bodyPr/>
        <a:lstStyle/>
        <a:p>
          <a:endParaRPr lang="en-IE"/>
        </a:p>
      </dgm:t>
    </dgm:pt>
    <dgm:pt modelId="{3E380C05-E2FB-4331-B87E-60250BBDAE66}">
      <dgm:prSet phldrT="[Text]" custT="1"/>
      <dgm:spPr/>
      <dgm:t>
        <a:bodyPr/>
        <a:lstStyle/>
        <a:p>
          <a:r>
            <a:rPr lang="en-IE" sz="2400" dirty="0"/>
            <a:t>Future</a:t>
          </a:r>
          <a:endParaRPr lang="en-IE" sz="3200" dirty="0"/>
        </a:p>
      </dgm:t>
    </dgm:pt>
    <dgm:pt modelId="{DE6522A3-4FEF-4C85-8F23-C63052F774CB}" type="parTrans" cxnId="{F27F3BA3-745E-427E-8C47-4C9623C8AB3B}">
      <dgm:prSet/>
      <dgm:spPr/>
      <dgm:t>
        <a:bodyPr/>
        <a:lstStyle/>
        <a:p>
          <a:endParaRPr lang="en-IE"/>
        </a:p>
      </dgm:t>
    </dgm:pt>
    <dgm:pt modelId="{0723C291-4F6E-4599-8439-E86F201FF758}" type="sibTrans" cxnId="{F27F3BA3-745E-427E-8C47-4C9623C8AB3B}">
      <dgm:prSet/>
      <dgm:spPr/>
      <dgm:t>
        <a:bodyPr/>
        <a:lstStyle/>
        <a:p>
          <a:endParaRPr lang="en-IE"/>
        </a:p>
      </dgm:t>
    </dgm:pt>
    <dgm:pt modelId="{043DFD4D-6358-4905-A76C-FAC6B154BF50}">
      <dgm:prSet phldrT="[Text]" custT="1"/>
      <dgm:spPr/>
      <dgm:t>
        <a:bodyPr/>
        <a:lstStyle/>
        <a:p>
          <a:r>
            <a:rPr lang="en-IE" sz="2400" dirty="0"/>
            <a:t>How you envisage the holding being managed going forward in organic production</a:t>
          </a:r>
        </a:p>
      </dgm:t>
    </dgm:pt>
    <dgm:pt modelId="{212071FD-F655-48A1-A0C1-23A4F886C7FF}" type="parTrans" cxnId="{08650158-BEB6-41E9-8A53-A0A1A75E3584}">
      <dgm:prSet/>
      <dgm:spPr/>
      <dgm:t>
        <a:bodyPr/>
        <a:lstStyle/>
        <a:p>
          <a:endParaRPr lang="en-IE"/>
        </a:p>
      </dgm:t>
    </dgm:pt>
    <dgm:pt modelId="{998DF626-05D4-40A0-A760-DE293C5F35DE}" type="sibTrans" cxnId="{08650158-BEB6-41E9-8A53-A0A1A75E3584}">
      <dgm:prSet/>
      <dgm:spPr/>
      <dgm:t>
        <a:bodyPr/>
        <a:lstStyle/>
        <a:p>
          <a:endParaRPr lang="en-IE"/>
        </a:p>
      </dgm:t>
    </dgm:pt>
    <dgm:pt modelId="{594A155B-F788-41E6-BD72-5D6D1A631319}" type="pres">
      <dgm:prSet presAssocID="{CD967EBB-ED1B-402E-81FE-06A466C82496}" presName="linearFlow" presStyleCnt="0">
        <dgm:presLayoutVars>
          <dgm:dir/>
          <dgm:animLvl val="lvl"/>
          <dgm:resizeHandles val="exact"/>
        </dgm:presLayoutVars>
      </dgm:prSet>
      <dgm:spPr/>
    </dgm:pt>
    <dgm:pt modelId="{A01D69F4-8F21-42DC-AFBD-E80A5F361AAC}" type="pres">
      <dgm:prSet presAssocID="{740D2D0F-DED4-471E-BE50-B0800FD5FA67}" presName="composite" presStyleCnt="0"/>
      <dgm:spPr/>
    </dgm:pt>
    <dgm:pt modelId="{EAD10790-8AAB-4F4C-8A54-ADE5E7FD8AD9}" type="pres">
      <dgm:prSet presAssocID="{740D2D0F-DED4-471E-BE50-B0800FD5FA67}" presName="parentText" presStyleLbl="alignNode1" presStyleIdx="0" presStyleCnt="3" custLinFactNeighborX="-1014" custLinFactNeighborY="-145">
        <dgm:presLayoutVars>
          <dgm:chMax val="1"/>
          <dgm:bulletEnabled val="1"/>
        </dgm:presLayoutVars>
      </dgm:prSet>
      <dgm:spPr/>
    </dgm:pt>
    <dgm:pt modelId="{FEC7ECD7-CFDF-434E-82EF-7362065D9C98}" type="pres">
      <dgm:prSet presAssocID="{740D2D0F-DED4-471E-BE50-B0800FD5FA67}" presName="descendantText" presStyleLbl="alignAcc1" presStyleIdx="0" presStyleCnt="3" custLinFactNeighborX="-615" custLinFactNeighborY="1093">
        <dgm:presLayoutVars>
          <dgm:bulletEnabled val="1"/>
        </dgm:presLayoutVars>
      </dgm:prSet>
      <dgm:spPr/>
    </dgm:pt>
    <dgm:pt modelId="{F946CDB4-BE94-4732-BAD1-790B6B4FC2A9}" type="pres">
      <dgm:prSet presAssocID="{05FAFCCE-F796-483C-8BC0-C715A574865A}" presName="sp" presStyleCnt="0"/>
      <dgm:spPr/>
    </dgm:pt>
    <dgm:pt modelId="{5B002E08-4F35-4CD9-849A-643F60DDC72F}" type="pres">
      <dgm:prSet presAssocID="{FD8F1F9B-931C-4F86-A4F0-5BB8EEBE2F98}" presName="composite" presStyleCnt="0"/>
      <dgm:spPr/>
    </dgm:pt>
    <dgm:pt modelId="{CC56E636-FBCD-4856-9C71-F70DE28C6A6B}" type="pres">
      <dgm:prSet presAssocID="{FD8F1F9B-931C-4F86-A4F0-5BB8EEBE2F98}" presName="parentText" presStyleLbl="alignNode1" presStyleIdx="1" presStyleCnt="3">
        <dgm:presLayoutVars>
          <dgm:chMax val="1"/>
          <dgm:bulletEnabled val="1"/>
        </dgm:presLayoutVars>
      </dgm:prSet>
      <dgm:spPr/>
    </dgm:pt>
    <dgm:pt modelId="{B8A584C3-01CF-48E9-AAAC-11C0C2F6E959}" type="pres">
      <dgm:prSet presAssocID="{FD8F1F9B-931C-4F86-A4F0-5BB8EEBE2F98}" presName="descendantText" presStyleLbl="alignAcc1" presStyleIdx="1" presStyleCnt="3">
        <dgm:presLayoutVars>
          <dgm:bulletEnabled val="1"/>
        </dgm:presLayoutVars>
      </dgm:prSet>
      <dgm:spPr/>
    </dgm:pt>
    <dgm:pt modelId="{F412C11A-ECA1-4940-A148-30D297C3789C}" type="pres">
      <dgm:prSet presAssocID="{6E368B78-BF17-4331-909D-61122BFD56CA}" presName="sp" presStyleCnt="0"/>
      <dgm:spPr/>
    </dgm:pt>
    <dgm:pt modelId="{4005080A-8F23-4B6E-99EF-3465141783F3}" type="pres">
      <dgm:prSet presAssocID="{3E380C05-E2FB-4331-B87E-60250BBDAE66}" presName="composite" presStyleCnt="0"/>
      <dgm:spPr/>
    </dgm:pt>
    <dgm:pt modelId="{BA0A6652-5B73-4CC1-B6B9-FDB8C9ABE13A}" type="pres">
      <dgm:prSet presAssocID="{3E380C05-E2FB-4331-B87E-60250BBDAE66}" presName="parentText" presStyleLbl="alignNode1" presStyleIdx="2" presStyleCnt="3">
        <dgm:presLayoutVars>
          <dgm:chMax val="1"/>
          <dgm:bulletEnabled val="1"/>
        </dgm:presLayoutVars>
      </dgm:prSet>
      <dgm:spPr/>
    </dgm:pt>
    <dgm:pt modelId="{2792F4E8-45C8-4008-AB17-E348AE295A35}" type="pres">
      <dgm:prSet presAssocID="{3E380C05-E2FB-4331-B87E-60250BBDAE66}" presName="descendantText" presStyleLbl="alignAcc1" presStyleIdx="2" presStyleCnt="3">
        <dgm:presLayoutVars>
          <dgm:bulletEnabled val="1"/>
        </dgm:presLayoutVars>
      </dgm:prSet>
      <dgm:spPr/>
    </dgm:pt>
  </dgm:ptLst>
  <dgm:cxnLst>
    <dgm:cxn modelId="{65E2151E-5FFA-477E-9563-E978FBD71855}" type="presOf" srcId="{043DFD4D-6358-4905-A76C-FAC6B154BF50}" destId="{2792F4E8-45C8-4008-AB17-E348AE295A35}" srcOrd="0" destOrd="0" presId="urn:microsoft.com/office/officeart/2005/8/layout/chevron2"/>
    <dgm:cxn modelId="{C3442328-7D24-41DF-8A03-BBAE80071874}" type="presOf" srcId="{740D2D0F-DED4-471E-BE50-B0800FD5FA67}" destId="{EAD10790-8AAB-4F4C-8A54-ADE5E7FD8AD9}" srcOrd="0" destOrd="0" presId="urn:microsoft.com/office/officeart/2005/8/layout/chevron2"/>
    <dgm:cxn modelId="{9DD7963E-6371-4ECD-96FD-D3D7C42B8861}" type="presOf" srcId="{913BB4D7-6F6F-4563-A4D4-768CE94D6739}" destId="{FEC7ECD7-CFDF-434E-82EF-7362065D9C98}" srcOrd="0" destOrd="0" presId="urn:microsoft.com/office/officeart/2005/8/layout/chevron2"/>
    <dgm:cxn modelId="{6B3CA14B-4E00-45BC-AF27-554D79AE00C2}" type="presOf" srcId="{3E380C05-E2FB-4331-B87E-60250BBDAE66}" destId="{BA0A6652-5B73-4CC1-B6B9-FDB8C9ABE13A}" srcOrd="0" destOrd="0" presId="urn:microsoft.com/office/officeart/2005/8/layout/chevron2"/>
    <dgm:cxn modelId="{CF35856D-1BE7-4960-A7E6-BA2EDE4D0C6D}" srcId="{CD967EBB-ED1B-402E-81FE-06A466C82496}" destId="{FD8F1F9B-931C-4F86-A4F0-5BB8EEBE2F98}" srcOrd="1" destOrd="0" parTransId="{3C8D6687-67F1-4DF5-A37F-A92A6FAC625E}" sibTransId="{6E368B78-BF17-4331-909D-61122BFD56CA}"/>
    <dgm:cxn modelId="{3B192457-42C3-4E4E-9C95-4C02A2ACCED1}" type="presOf" srcId="{5D5E61A9-A871-4447-AA30-0E93EA7286F5}" destId="{B8A584C3-01CF-48E9-AAAC-11C0C2F6E959}" srcOrd="0" destOrd="0" presId="urn:microsoft.com/office/officeart/2005/8/layout/chevron2"/>
    <dgm:cxn modelId="{D58EA157-EC1F-408D-937E-BDEDBEAD4B37}" srcId="{CD967EBB-ED1B-402E-81FE-06A466C82496}" destId="{740D2D0F-DED4-471E-BE50-B0800FD5FA67}" srcOrd="0" destOrd="0" parTransId="{72A5769B-A8D6-44A2-8887-49FCF87BC7B2}" sibTransId="{05FAFCCE-F796-483C-8BC0-C715A574865A}"/>
    <dgm:cxn modelId="{08650158-BEB6-41E9-8A53-A0A1A75E3584}" srcId="{3E380C05-E2FB-4331-B87E-60250BBDAE66}" destId="{043DFD4D-6358-4905-A76C-FAC6B154BF50}" srcOrd="0" destOrd="0" parTransId="{212071FD-F655-48A1-A0C1-23A4F886C7FF}" sibTransId="{998DF626-05D4-40A0-A760-DE293C5F35DE}"/>
    <dgm:cxn modelId="{022DB459-810C-4028-8304-EFA8C87C1596}" type="presOf" srcId="{FD8F1F9B-931C-4F86-A4F0-5BB8EEBE2F98}" destId="{CC56E636-FBCD-4856-9C71-F70DE28C6A6B}" srcOrd="0" destOrd="0" presId="urn:microsoft.com/office/officeart/2005/8/layout/chevron2"/>
    <dgm:cxn modelId="{F27F3BA3-745E-427E-8C47-4C9623C8AB3B}" srcId="{CD967EBB-ED1B-402E-81FE-06A466C82496}" destId="{3E380C05-E2FB-4331-B87E-60250BBDAE66}" srcOrd="2" destOrd="0" parTransId="{DE6522A3-4FEF-4C85-8F23-C63052F774CB}" sibTransId="{0723C291-4F6E-4599-8439-E86F201FF758}"/>
    <dgm:cxn modelId="{4C1FB2A7-774C-480D-8EAC-DA4E68CAF44A}" type="presOf" srcId="{CD967EBB-ED1B-402E-81FE-06A466C82496}" destId="{594A155B-F788-41E6-BD72-5D6D1A631319}" srcOrd="0" destOrd="0" presId="urn:microsoft.com/office/officeart/2005/8/layout/chevron2"/>
    <dgm:cxn modelId="{F0811CC1-34B8-42FC-8640-FB796744F17D}" srcId="{FD8F1F9B-931C-4F86-A4F0-5BB8EEBE2F98}" destId="{5D5E61A9-A871-4447-AA30-0E93EA7286F5}" srcOrd="0" destOrd="0" parTransId="{DC353963-312B-47DB-BF95-B4AB9B4D0133}" sibTransId="{C98F2BED-940C-45FB-9359-778031DECFC2}"/>
    <dgm:cxn modelId="{BAFE38ED-272E-4FD8-9C26-989660202319}" srcId="{740D2D0F-DED4-471E-BE50-B0800FD5FA67}" destId="{913BB4D7-6F6F-4563-A4D4-768CE94D6739}" srcOrd="0" destOrd="0" parTransId="{FCA91AA8-4169-4951-BE63-EED06B8F951A}" sibTransId="{80955021-9E46-4540-A956-89EB2DCA6B15}"/>
    <dgm:cxn modelId="{C77735CD-23CE-4038-93BB-AB3990AE0246}" type="presParOf" srcId="{594A155B-F788-41E6-BD72-5D6D1A631319}" destId="{A01D69F4-8F21-42DC-AFBD-E80A5F361AAC}" srcOrd="0" destOrd="0" presId="urn:microsoft.com/office/officeart/2005/8/layout/chevron2"/>
    <dgm:cxn modelId="{58E9127A-3643-41A1-BE9F-1CBA5157B894}" type="presParOf" srcId="{A01D69F4-8F21-42DC-AFBD-E80A5F361AAC}" destId="{EAD10790-8AAB-4F4C-8A54-ADE5E7FD8AD9}" srcOrd="0" destOrd="0" presId="urn:microsoft.com/office/officeart/2005/8/layout/chevron2"/>
    <dgm:cxn modelId="{040DE507-2750-4977-877C-3A97ED766628}" type="presParOf" srcId="{A01D69F4-8F21-42DC-AFBD-E80A5F361AAC}" destId="{FEC7ECD7-CFDF-434E-82EF-7362065D9C98}" srcOrd="1" destOrd="0" presId="urn:microsoft.com/office/officeart/2005/8/layout/chevron2"/>
    <dgm:cxn modelId="{9723BE76-8A1C-4F4D-8B6C-3E8B4EBBDC6D}" type="presParOf" srcId="{594A155B-F788-41E6-BD72-5D6D1A631319}" destId="{F946CDB4-BE94-4732-BAD1-790B6B4FC2A9}" srcOrd="1" destOrd="0" presId="urn:microsoft.com/office/officeart/2005/8/layout/chevron2"/>
    <dgm:cxn modelId="{BCEFBC37-442F-4F05-A1AB-181C7F51AAAF}" type="presParOf" srcId="{594A155B-F788-41E6-BD72-5D6D1A631319}" destId="{5B002E08-4F35-4CD9-849A-643F60DDC72F}" srcOrd="2" destOrd="0" presId="urn:microsoft.com/office/officeart/2005/8/layout/chevron2"/>
    <dgm:cxn modelId="{1390392D-7FF0-492F-A063-109C37C407BF}" type="presParOf" srcId="{5B002E08-4F35-4CD9-849A-643F60DDC72F}" destId="{CC56E636-FBCD-4856-9C71-F70DE28C6A6B}" srcOrd="0" destOrd="0" presId="urn:microsoft.com/office/officeart/2005/8/layout/chevron2"/>
    <dgm:cxn modelId="{35B9C2BE-9DA3-4D4E-8DA7-7373D2B73B72}" type="presParOf" srcId="{5B002E08-4F35-4CD9-849A-643F60DDC72F}" destId="{B8A584C3-01CF-48E9-AAAC-11C0C2F6E959}" srcOrd="1" destOrd="0" presId="urn:microsoft.com/office/officeart/2005/8/layout/chevron2"/>
    <dgm:cxn modelId="{90BE5353-9ACA-4109-A554-37CF61E0E327}" type="presParOf" srcId="{594A155B-F788-41E6-BD72-5D6D1A631319}" destId="{F412C11A-ECA1-4940-A148-30D297C3789C}" srcOrd="3" destOrd="0" presId="urn:microsoft.com/office/officeart/2005/8/layout/chevron2"/>
    <dgm:cxn modelId="{1EE82549-BE2C-4E9B-9ABE-0FBE8F87FB51}" type="presParOf" srcId="{594A155B-F788-41E6-BD72-5D6D1A631319}" destId="{4005080A-8F23-4B6E-99EF-3465141783F3}" srcOrd="4" destOrd="0" presId="urn:microsoft.com/office/officeart/2005/8/layout/chevron2"/>
    <dgm:cxn modelId="{39C659B8-DFC7-4081-B2C0-8FAF89FE3EE0}" type="presParOf" srcId="{4005080A-8F23-4B6E-99EF-3465141783F3}" destId="{BA0A6652-5B73-4CC1-B6B9-FDB8C9ABE13A}" srcOrd="0" destOrd="0" presId="urn:microsoft.com/office/officeart/2005/8/layout/chevron2"/>
    <dgm:cxn modelId="{890A705D-657D-4A9C-A38F-14DE8D5457D1}" type="presParOf" srcId="{4005080A-8F23-4B6E-99EF-3465141783F3}" destId="{2792F4E8-45C8-4008-AB17-E348AE295A3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575430-982C-4B80-A2CD-FD2F6A6C3BD9}" type="doc">
      <dgm:prSet loTypeId="urn:microsoft.com/office/officeart/2016/7/layout/VerticalSolidActionList" loCatId="List" qsTypeId="urn:microsoft.com/office/officeart/2005/8/quickstyle/simple4" qsCatId="simple" csTypeId="urn:microsoft.com/office/officeart/2005/8/colors/colorful2" csCatId="colorful" phldr="1"/>
      <dgm:spPr/>
      <dgm:t>
        <a:bodyPr/>
        <a:lstStyle/>
        <a:p>
          <a:endParaRPr lang="en-US"/>
        </a:p>
      </dgm:t>
    </dgm:pt>
    <dgm:pt modelId="{E78840A1-ACA3-4F5E-9FF3-392B218C6BB7}">
      <dgm:prSet/>
      <dgm:spPr/>
      <dgm:t>
        <a:bodyPr/>
        <a:lstStyle/>
        <a:p>
          <a:r>
            <a:rPr lang="en-US"/>
            <a:t>Include</a:t>
          </a:r>
        </a:p>
      </dgm:t>
    </dgm:pt>
    <dgm:pt modelId="{2E3B34AF-B4CE-45E6-BD3A-C882578BA9FC}" type="parTrans" cxnId="{F4F8DC0F-BAE0-4764-B1F5-4F8AEF486342}">
      <dgm:prSet/>
      <dgm:spPr/>
      <dgm:t>
        <a:bodyPr/>
        <a:lstStyle/>
        <a:p>
          <a:endParaRPr lang="en-US"/>
        </a:p>
      </dgm:t>
    </dgm:pt>
    <dgm:pt modelId="{85BCECE2-2907-486B-BCD3-9E75EFCF2AE3}" type="sibTrans" cxnId="{F4F8DC0F-BAE0-4764-B1F5-4F8AEF486342}">
      <dgm:prSet/>
      <dgm:spPr/>
      <dgm:t>
        <a:bodyPr/>
        <a:lstStyle/>
        <a:p>
          <a:endParaRPr lang="en-US"/>
        </a:p>
      </dgm:t>
    </dgm:pt>
    <dgm:pt modelId="{0C9AEE18-9C72-422D-B8D9-27A19B93EE35}">
      <dgm:prSet/>
      <dgm:spPr/>
      <dgm:t>
        <a:bodyPr/>
        <a:lstStyle/>
        <a:p>
          <a:r>
            <a:rPr lang="en-US" dirty="0"/>
            <a:t>Details of source of supplementary feeds for livestock and where these will be sourced. </a:t>
          </a:r>
        </a:p>
      </dgm:t>
    </dgm:pt>
    <dgm:pt modelId="{9426B51F-1C17-41E9-8B61-7E29ACF0A26E}" type="parTrans" cxnId="{D529AB53-A8F5-4DD1-A4F1-41A0E424FEE1}">
      <dgm:prSet/>
      <dgm:spPr/>
      <dgm:t>
        <a:bodyPr/>
        <a:lstStyle/>
        <a:p>
          <a:endParaRPr lang="en-US"/>
        </a:p>
      </dgm:t>
    </dgm:pt>
    <dgm:pt modelId="{4CB63C8C-2305-40B5-8A88-57ACF91A4648}" type="sibTrans" cxnId="{D529AB53-A8F5-4DD1-A4F1-41A0E424FEE1}">
      <dgm:prSet/>
      <dgm:spPr/>
      <dgm:t>
        <a:bodyPr/>
        <a:lstStyle/>
        <a:p>
          <a:endParaRPr lang="en-US"/>
        </a:p>
      </dgm:t>
    </dgm:pt>
    <dgm:pt modelId="{F6A7B0B8-8698-4E2E-B79B-C88F2DA2C10C}">
      <dgm:prSet/>
      <dgm:spPr/>
      <dgm:t>
        <a:bodyPr/>
        <a:lstStyle/>
        <a:p>
          <a:r>
            <a:rPr lang="en-US"/>
            <a:t>Provide</a:t>
          </a:r>
        </a:p>
      </dgm:t>
    </dgm:pt>
    <dgm:pt modelId="{C4230F9C-9BB1-4F56-8570-C33C541B3E4D}" type="parTrans" cxnId="{6220F6FF-42BC-4B8A-B00B-A60707A42D16}">
      <dgm:prSet/>
      <dgm:spPr/>
      <dgm:t>
        <a:bodyPr/>
        <a:lstStyle/>
        <a:p>
          <a:endParaRPr lang="en-US"/>
        </a:p>
      </dgm:t>
    </dgm:pt>
    <dgm:pt modelId="{1B099F8F-72AB-44D8-ACF4-BF232D17CED6}" type="sibTrans" cxnId="{6220F6FF-42BC-4B8A-B00B-A60707A42D16}">
      <dgm:prSet/>
      <dgm:spPr/>
      <dgm:t>
        <a:bodyPr/>
        <a:lstStyle/>
        <a:p>
          <a:endParaRPr lang="en-US"/>
        </a:p>
      </dgm:t>
    </dgm:pt>
    <dgm:pt modelId="{195FB7D7-67E0-44D9-ABAD-749CEF0316E0}">
      <dgm:prSet/>
      <dgm:spPr/>
      <dgm:t>
        <a:bodyPr/>
        <a:lstStyle/>
        <a:p>
          <a:r>
            <a:rPr lang="en-US" dirty="0"/>
            <a:t>Supporting veterinary justifications required such as letters, blood analysis, </a:t>
          </a:r>
          <a:r>
            <a:rPr lang="en-US" dirty="0" err="1"/>
            <a:t>faecal</a:t>
          </a:r>
          <a:r>
            <a:rPr lang="en-US" dirty="0"/>
            <a:t> analysis to show the need for vaccines, dosing requirements, mineral usage. </a:t>
          </a:r>
        </a:p>
      </dgm:t>
    </dgm:pt>
    <dgm:pt modelId="{84B6EEFD-F232-42B6-A4E9-05B776AC2C27}" type="parTrans" cxnId="{36D744C5-E5A8-4D71-B15C-16431D6E2C70}">
      <dgm:prSet/>
      <dgm:spPr/>
      <dgm:t>
        <a:bodyPr/>
        <a:lstStyle/>
        <a:p>
          <a:endParaRPr lang="en-US"/>
        </a:p>
      </dgm:t>
    </dgm:pt>
    <dgm:pt modelId="{144D1402-6838-406E-BA2B-4AC8B395598F}" type="sibTrans" cxnId="{36D744C5-E5A8-4D71-B15C-16431D6E2C70}">
      <dgm:prSet/>
      <dgm:spPr/>
      <dgm:t>
        <a:bodyPr/>
        <a:lstStyle/>
        <a:p>
          <a:endParaRPr lang="en-US"/>
        </a:p>
      </dgm:t>
    </dgm:pt>
    <dgm:pt modelId="{2F17B7E2-1483-440D-B951-EF52F241B1D3}">
      <dgm:prSet/>
      <dgm:spPr/>
      <dgm:t>
        <a:bodyPr/>
        <a:lstStyle/>
        <a:p>
          <a:r>
            <a:rPr lang="en-US"/>
            <a:t>Provide</a:t>
          </a:r>
        </a:p>
      </dgm:t>
    </dgm:pt>
    <dgm:pt modelId="{4D04C187-55F3-47FE-859C-B2AF858CDA2F}" type="parTrans" cxnId="{11D07D51-D09F-4EE5-8AF5-DFCA87E14B38}">
      <dgm:prSet/>
      <dgm:spPr/>
      <dgm:t>
        <a:bodyPr/>
        <a:lstStyle/>
        <a:p>
          <a:endParaRPr lang="en-US"/>
        </a:p>
      </dgm:t>
    </dgm:pt>
    <dgm:pt modelId="{0861D854-CF51-4B81-AD9B-E3B07A5689FB}" type="sibTrans" cxnId="{11D07D51-D09F-4EE5-8AF5-DFCA87E14B38}">
      <dgm:prSet/>
      <dgm:spPr/>
      <dgm:t>
        <a:bodyPr/>
        <a:lstStyle/>
        <a:p>
          <a:endParaRPr lang="en-US"/>
        </a:p>
      </dgm:t>
    </dgm:pt>
    <dgm:pt modelId="{76117BF5-D930-4A13-A3B6-7B14B452E370}">
      <dgm:prSet/>
      <dgm:spPr/>
      <dgm:t>
        <a:bodyPr/>
        <a:lstStyle/>
        <a:p>
          <a:r>
            <a:rPr lang="en-US" dirty="0"/>
            <a:t>Details of how to make animal housing compliant including source of bedding material required. </a:t>
          </a:r>
        </a:p>
      </dgm:t>
    </dgm:pt>
    <dgm:pt modelId="{992D93FB-7B8C-4DD9-BB58-98EAC5DB2C66}" type="parTrans" cxnId="{2A6855CC-1876-48D2-8920-B3D1E8540194}">
      <dgm:prSet/>
      <dgm:spPr/>
      <dgm:t>
        <a:bodyPr/>
        <a:lstStyle/>
        <a:p>
          <a:endParaRPr lang="en-US"/>
        </a:p>
      </dgm:t>
    </dgm:pt>
    <dgm:pt modelId="{16D4BE3F-3FFD-409F-BFBC-F6AD8EC63450}" type="sibTrans" cxnId="{2A6855CC-1876-48D2-8920-B3D1E8540194}">
      <dgm:prSet/>
      <dgm:spPr/>
      <dgm:t>
        <a:bodyPr/>
        <a:lstStyle/>
        <a:p>
          <a:endParaRPr lang="en-US"/>
        </a:p>
      </dgm:t>
    </dgm:pt>
    <dgm:pt modelId="{D5C03825-7750-424D-AD55-347FAC207016}">
      <dgm:prSet/>
      <dgm:spPr/>
      <dgm:t>
        <a:bodyPr/>
        <a:lstStyle/>
        <a:p>
          <a:r>
            <a:rPr lang="en-US"/>
            <a:t>Submit</a:t>
          </a:r>
        </a:p>
      </dgm:t>
    </dgm:pt>
    <dgm:pt modelId="{0191A07B-902E-4F7B-8985-8408FBCECB6C}" type="parTrans" cxnId="{F8E07DE7-F7DB-426E-973F-EE38094ED77D}">
      <dgm:prSet/>
      <dgm:spPr/>
      <dgm:t>
        <a:bodyPr/>
        <a:lstStyle/>
        <a:p>
          <a:endParaRPr lang="en-US"/>
        </a:p>
      </dgm:t>
    </dgm:pt>
    <dgm:pt modelId="{15C149D9-30F4-4958-A28C-760A06F14FC4}" type="sibTrans" cxnId="{F8E07DE7-F7DB-426E-973F-EE38094ED77D}">
      <dgm:prSet/>
      <dgm:spPr/>
      <dgm:t>
        <a:bodyPr/>
        <a:lstStyle/>
        <a:p>
          <a:endParaRPr lang="en-US"/>
        </a:p>
      </dgm:t>
    </dgm:pt>
    <dgm:pt modelId="{0BB14FE7-3E06-40A8-9031-9BAF0B514892}">
      <dgm:prSet/>
      <dgm:spPr/>
      <dgm:t>
        <a:bodyPr/>
        <a:lstStyle/>
        <a:p>
          <a:r>
            <a:rPr lang="en-US" dirty="0"/>
            <a:t>Details of Restricted Veterinary Practices that will be carried out on the holding on an annual basis. </a:t>
          </a:r>
        </a:p>
      </dgm:t>
    </dgm:pt>
    <dgm:pt modelId="{9DE6D54A-FF89-41B4-AC5C-3EBEF4E12A14}" type="parTrans" cxnId="{94BE7C07-E784-4AEE-B5EF-CC1FFBC81E3A}">
      <dgm:prSet/>
      <dgm:spPr/>
      <dgm:t>
        <a:bodyPr/>
        <a:lstStyle/>
        <a:p>
          <a:endParaRPr lang="en-US"/>
        </a:p>
      </dgm:t>
    </dgm:pt>
    <dgm:pt modelId="{EDBDE6A6-E8BF-45C8-B66A-9A5F929F6A8B}" type="sibTrans" cxnId="{94BE7C07-E784-4AEE-B5EF-CC1FFBC81E3A}">
      <dgm:prSet/>
      <dgm:spPr/>
      <dgm:t>
        <a:bodyPr/>
        <a:lstStyle/>
        <a:p>
          <a:endParaRPr lang="en-US"/>
        </a:p>
      </dgm:t>
    </dgm:pt>
    <dgm:pt modelId="{E5395EA0-C7A8-4442-BDA3-7958A869E40B}" type="pres">
      <dgm:prSet presAssocID="{4A575430-982C-4B80-A2CD-FD2F6A6C3BD9}" presName="Name0" presStyleCnt="0">
        <dgm:presLayoutVars>
          <dgm:dir/>
          <dgm:animLvl val="lvl"/>
          <dgm:resizeHandles val="exact"/>
        </dgm:presLayoutVars>
      </dgm:prSet>
      <dgm:spPr/>
    </dgm:pt>
    <dgm:pt modelId="{CED9FA69-94E4-4901-8CC1-CCC3642E37A0}" type="pres">
      <dgm:prSet presAssocID="{E78840A1-ACA3-4F5E-9FF3-392B218C6BB7}" presName="linNode" presStyleCnt="0"/>
      <dgm:spPr/>
    </dgm:pt>
    <dgm:pt modelId="{04A6F5E1-4C46-472F-88D3-853AE1ECDB63}" type="pres">
      <dgm:prSet presAssocID="{E78840A1-ACA3-4F5E-9FF3-392B218C6BB7}" presName="parentText" presStyleLbl="alignNode1" presStyleIdx="0" presStyleCnt="4">
        <dgm:presLayoutVars>
          <dgm:chMax val="1"/>
          <dgm:bulletEnabled/>
        </dgm:presLayoutVars>
      </dgm:prSet>
      <dgm:spPr/>
    </dgm:pt>
    <dgm:pt modelId="{B0014D1F-73E5-459D-8EDD-6B1241F75549}" type="pres">
      <dgm:prSet presAssocID="{E78840A1-ACA3-4F5E-9FF3-392B218C6BB7}" presName="descendantText" presStyleLbl="alignAccFollowNode1" presStyleIdx="0" presStyleCnt="4">
        <dgm:presLayoutVars>
          <dgm:bulletEnabled/>
        </dgm:presLayoutVars>
      </dgm:prSet>
      <dgm:spPr/>
    </dgm:pt>
    <dgm:pt modelId="{F4718840-D287-401F-8AC4-9459ABBAE3DB}" type="pres">
      <dgm:prSet presAssocID="{85BCECE2-2907-486B-BCD3-9E75EFCF2AE3}" presName="sp" presStyleCnt="0"/>
      <dgm:spPr/>
    </dgm:pt>
    <dgm:pt modelId="{EE0DE5A1-7272-4F55-A7D7-82AB69D5CA57}" type="pres">
      <dgm:prSet presAssocID="{F6A7B0B8-8698-4E2E-B79B-C88F2DA2C10C}" presName="linNode" presStyleCnt="0"/>
      <dgm:spPr/>
    </dgm:pt>
    <dgm:pt modelId="{C06AB802-358F-4809-82BA-FD1DD3D75562}" type="pres">
      <dgm:prSet presAssocID="{F6A7B0B8-8698-4E2E-B79B-C88F2DA2C10C}" presName="parentText" presStyleLbl="alignNode1" presStyleIdx="1" presStyleCnt="4">
        <dgm:presLayoutVars>
          <dgm:chMax val="1"/>
          <dgm:bulletEnabled/>
        </dgm:presLayoutVars>
      </dgm:prSet>
      <dgm:spPr/>
    </dgm:pt>
    <dgm:pt modelId="{B6F2E145-2BF0-42BF-AFA0-37949956C45D}" type="pres">
      <dgm:prSet presAssocID="{F6A7B0B8-8698-4E2E-B79B-C88F2DA2C10C}" presName="descendantText" presStyleLbl="alignAccFollowNode1" presStyleIdx="1" presStyleCnt="4">
        <dgm:presLayoutVars>
          <dgm:bulletEnabled/>
        </dgm:presLayoutVars>
      </dgm:prSet>
      <dgm:spPr/>
    </dgm:pt>
    <dgm:pt modelId="{5D2A7637-E951-4AD6-B0C7-502A72C9B323}" type="pres">
      <dgm:prSet presAssocID="{1B099F8F-72AB-44D8-ACF4-BF232D17CED6}" presName="sp" presStyleCnt="0"/>
      <dgm:spPr/>
    </dgm:pt>
    <dgm:pt modelId="{0B2D7DBA-980F-458F-B9E6-FC6E1F6E9158}" type="pres">
      <dgm:prSet presAssocID="{2F17B7E2-1483-440D-B951-EF52F241B1D3}" presName="linNode" presStyleCnt="0"/>
      <dgm:spPr/>
    </dgm:pt>
    <dgm:pt modelId="{B227D2D4-76C8-4266-9FB8-FF5FBDD6D995}" type="pres">
      <dgm:prSet presAssocID="{2F17B7E2-1483-440D-B951-EF52F241B1D3}" presName="parentText" presStyleLbl="alignNode1" presStyleIdx="2" presStyleCnt="4">
        <dgm:presLayoutVars>
          <dgm:chMax val="1"/>
          <dgm:bulletEnabled/>
        </dgm:presLayoutVars>
      </dgm:prSet>
      <dgm:spPr/>
    </dgm:pt>
    <dgm:pt modelId="{F8D28000-86E2-4766-ACAA-CD21633C7ED5}" type="pres">
      <dgm:prSet presAssocID="{2F17B7E2-1483-440D-B951-EF52F241B1D3}" presName="descendantText" presStyleLbl="alignAccFollowNode1" presStyleIdx="2" presStyleCnt="4">
        <dgm:presLayoutVars>
          <dgm:bulletEnabled/>
        </dgm:presLayoutVars>
      </dgm:prSet>
      <dgm:spPr/>
    </dgm:pt>
    <dgm:pt modelId="{9842BA3F-BB5F-4FEE-BEFC-C17A06DA7777}" type="pres">
      <dgm:prSet presAssocID="{0861D854-CF51-4B81-AD9B-E3B07A5689FB}" presName="sp" presStyleCnt="0"/>
      <dgm:spPr/>
    </dgm:pt>
    <dgm:pt modelId="{6BA987FF-FDBD-4987-9A9D-1805FAA83D0A}" type="pres">
      <dgm:prSet presAssocID="{D5C03825-7750-424D-AD55-347FAC207016}" presName="linNode" presStyleCnt="0"/>
      <dgm:spPr/>
    </dgm:pt>
    <dgm:pt modelId="{8C9FC9CB-0CED-41A0-AEF9-0C2708006CEE}" type="pres">
      <dgm:prSet presAssocID="{D5C03825-7750-424D-AD55-347FAC207016}" presName="parentText" presStyleLbl="alignNode1" presStyleIdx="3" presStyleCnt="4">
        <dgm:presLayoutVars>
          <dgm:chMax val="1"/>
          <dgm:bulletEnabled/>
        </dgm:presLayoutVars>
      </dgm:prSet>
      <dgm:spPr/>
    </dgm:pt>
    <dgm:pt modelId="{A4E54803-E01A-4A5F-A571-BFDBF66F3C79}" type="pres">
      <dgm:prSet presAssocID="{D5C03825-7750-424D-AD55-347FAC207016}" presName="descendantText" presStyleLbl="alignAccFollowNode1" presStyleIdx="3" presStyleCnt="4">
        <dgm:presLayoutVars>
          <dgm:bulletEnabled/>
        </dgm:presLayoutVars>
      </dgm:prSet>
      <dgm:spPr/>
    </dgm:pt>
  </dgm:ptLst>
  <dgm:cxnLst>
    <dgm:cxn modelId="{94BE7C07-E784-4AEE-B5EF-CC1FFBC81E3A}" srcId="{D5C03825-7750-424D-AD55-347FAC207016}" destId="{0BB14FE7-3E06-40A8-9031-9BAF0B514892}" srcOrd="0" destOrd="0" parTransId="{9DE6D54A-FF89-41B4-AC5C-3EBEF4E12A14}" sibTransId="{EDBDE6A6-E8BF-45C8-B66A-9A5F929F6A8B}"/>
    <dgm:cxn modelId="{F4F8DC0F-BAE0-4764-B1F5-4F8AEF486342}" srcId="{4A575430-982C-4B80-A2CD-FD2F6A6C3BD9}" destId="{E78840A1-ACA3-4F5E-9FF3-392B218C6BB7}" srcOrd="0" destOrd="0" parTransId="{2E3B34AF-B4CE-45E6-BD3A-C882578BA9FC}" sibTransId="{85BCECE2-2907-486B-BCD3-9E75EFCF2AE3}"/>
    <dgm:cxn modelId="{CA96351B-05AE-4E90-8BE2-A0F78409D67E}" type="presOf" srcId="{0BB14FE7-3E06-40A8-9031-9BAF0B514892}" destId="{A4E54803-E01A-4A5F-A571-BFDBF66F3C79}" srcOrd="0" destOrd="0" presId="urn:microsoft.com/office/officeart/2016/7/layout/VerticalSolidActionList"/>
    <dgm:cxn modelId="{F1D22733-D4ED-4A14-BAF7-4B877AE3BA48}" type="presOf" srcId="{F6A7B0B8-8698-4E2E-B79B-C88F2DA2C10C}" destId="{C06AB802-358F-4809-82BA-FD1DD3D75562}" srcOrd="0" destOrd="0" presId="urn:microsoft.com/office/officeart/2016/7/layout/VerticalSolidActionList"/>
    <dgm:cxn modelId="{5A510236-98FF-4C45-B05E-5F6421E75514}" type="presOf" srcId="{195FB7D7-67E0-44D9-ABAD-749CEF0316E0}" destId="{B6F2E145-2BF0-42BF-AFA0-37949956C45D}" srcOrd="0" destOrd="0" presId="urn:microsoft.com/office/officeart/2016/7/layout/VerticalSolidActionList"/>
    <dgm:cxn modelId="{2029883A-6C1B-416B-9D90-E819602EA80C}" type="presOf" srcId="{4A575430-982C-4B80-A2CD-FD2F6A6C3BD9}" destId="{E5395EA0-C7A8-4442-BDA3-7958A869E40B}" srcOrd="0" destOrd="0" presId="urn:microsoft.com/office/officeart/2016/7/layout/VerticalSolidActionList"/>
    <dgm:cxn modelId="{3F52A747-41A1-4E24-8A58-01949AEEEDA6}" type="presOf" srcId="{2F17B7E2-1483-440D-B951-EF52F241B1D3}" destId="{B227D2D4-76C8-4266-9FB8-FF5FBDD6D995}" srcOrd="0" destOrd="0" presId="urn:microsoft.com/office/officeart/2016/7/layout/VerticalSolidActionList"/>
    <dgm:cxn modelId="{11D07D51-D09F-4EE5-8AF5-DFCA87E14B38}" srcId="{4A575430-982C-4B80-A2CD-FD2F6A6C3BD9}" destId="{2F17B7E2-1483-440D-B951-EF52F241B1D3}" srcOrd="2" destOrd="0" parTransId="{4D04C187-55F3-47FE-859C-B2AF858CDA2F}" sibTransId="{0861D854-CF51-4B81-AD9B-E3B07A5689FB}"/>
    <dgm:cxn modelId="{D529AB53-A8F5-4DD1-A4F1-41A0E424FEE1}" srcId="{E78840A1-ACA3-4F5E-9FF3-392B218C6BB7}" destId="{0C9AEE18-9C72-422D-B8D9-27A19B93EE35}" srcOrd="0" destOrd="0" parTransId="{9426B51F-1C17-41E9-8B61-7E29ACF0A26E}" sibTransId="{4CB63C8C-2305-40B5-8A88-57ACF91A4648}"/>
    <dgm:cxn modelId="{B36E7482-D643-49BF-8BDE-CF1A74366DAD}" type="presOf" srcId="{76117BF5-D930-4A13-A3B6-7B14B452E370}" destId="{F8D28000-86E2-4766-ACAA-CD21633C7ED5}" srcOrd="0" destOrd="0" presId="urn:microsoft.com/office/officeart/2016/7/layout/VerticalSolidActionList"/>
    <dgm:cxn modelId="{DB6FB3BF-78B1-4750-8528-BC4EDC0102CA}" type="presOf" srcId="{E78840A1-ACA3-4F5E-9FF3-392B218C6BB7}" destId="{04A6F5E1-4C46-472F-88D3-853AE1ECDB63}" srcOrd="0" destOrd="0" presId="urn:microsoft.com/office/officeart/2016/7/layout/VerticalSolidActionList"/>
    <dgm:cxn modelId="{36D744C5-E5A8-4D71-B15C-16431D6E2C70}" srcId="{F6A7B0B8-8698-4E2E-B79B-C88F2DA2C10C}" destId="{195FB7D7-67E0-44D9-ABAD-749CEF0316E0}" srcOrd="0" destOrd="0" parTransId="{84B6EEFD-F232-42B6-A4E9-05B776AC2C27}" sibTransId="{144D1402-6838-406E-BA2B-4AC8B395598F}"/>
    <dgm:cxn modelId="{5912B7C7-EDFC-4C86-8460-8CCD94D0CB18}" type="presOf" srcId="{0C9AEE18-9C72-422D-B8D9-27A19B93EE35}" destId="{B0014D1F-73E5-459D-8EDD-6B1241F75549}" srcOrd="0" destOrd="0" presId="urn:microsoft.com/office/officeart/2016/7/layout/VerticalSolidActionList"/>
    <dgm:cxn modelId="{2A6855CC-1876-48D2-8920-B3D1E8540194}" srcId="{2F17B7E2-1483-440D-B951-EF52F241B1D3}" destId="{76117BF5-D930-4A13-A3B6-7B14B452E370}" srcOrd="0" destOrd="0" parTransId="{992D93FB-7B8C-4DD9-BB58-98EAC5DB2C66}" sibTransId="{16D4BE3F-3FFD-409F-BFBC-F6AD8EC63450}"/>
    <dgm:cxn modelId="{F8E07DE7-F7DB-426E-973F-EE38094ED77D}" srcId="{4A575430-982C-4B80-A2CD-FD2F6A6C3BD9}" destId="{D5C03825-7750-424D-AD55-347FAC207016}" srcOrd="3" destOrd="0" parTransId="{0191A07B-902E-4F7B-8985-8408FBCECB6C}" sibTransId="{15C149D9-30F4-4958-A28C-760A06F14FC4}"/>
    <dgm:cxn modelId="{B47CE0E7-0B4F-4F87-A9BD-74D7334D5FC4}" type="presOf" srcId="{D5C03825-7750-424D-AD55-347FAC207016}" destId="{8C9FC9CB-0CED-41A0-AEF9-0C2708006CEE}" srcOrd="0" destOrd="0" presId="urn:microsoft.com/office/officeart/2016/7/layout/VerticalSolidActionList"/>
    <dgm:cxn modelId="{6220F6FF-42BC-4B8A-B00B-A60707A42D16}" srcId="{4A575430-982C-4B80-A2CD-FD2F6A6C3BD9}" destId="{F6A7B0B8-8698-4E2E-B79B-C88F2DA2C10C}" srcOrd="1" destOrd="0" parTransId="{C4230F9C-9BB1-4F56-8570-C33C541B3E4D}" sibTransId="{1B099F8F-72AB-44D8-ACF4-BF232D17CED6}"/>
    <dgm:cxn modelId="{1AC1C0A8-BE12-403D-953D-96BD696C8F64}" type="presParOf" srcId="{E5395EA0-C7A8-4442-BDA3-7958A869E40B}" destId="{CED9FA69-94E4-4901-8CC1-CCC3642E37A0}" srcOrd="0" destOrd="0" presId="urn:microsoft.com/office/officeart/2016/7/layout/VerticalSolidActionList"/>
    <dgm:cxn modelId="{6114D497-9425-475A-9639-6E760E3CF39B}" type="presParOf" srcId="{CED9FA69-94E4-4901-8CC1-CCC3642E37A0}" destId="{04A6F5E1-4C46-472F-88D3-853AE1ECDB63}" srcOrd="0" destOrd="0" presId="urn:microsoft.com/office/officeart/2016/7/layout/VerticalSolidActionList"/>
    <dgm:cxn modelId="{CE403F54-F3A6-4BD5-A7CD-60EE559F4577}" type="presParOf" srcId="{CED9FA69-94E4-4901-8CC1-CCC3642E37A0}" destId="{B0014D1F-73E5-459D-8EDD-6B1241F75549}" srcOrd="1" destOrd="0" presId="urn:microsoft.com/office/officeart/2016/7/layout/VerticalSolidActionList"/>
    <dgm:cxn modelId="{80371794-48EA-4F39-9F63-59CB9ACA4C33}" type="presParOf" srcId="{E5395EA0-C7A8-4442-BDA3-7958A869E40B}" destId="{F4718840-D287-401F-8AC4-9459ABBAE3DB}" srcOrd="1" destOrd="0" presId="urn:microsoft.com/office/officeart/2016/7/layout/VerticalSolidActionList"/>
    <dgm:cxn modelId="{0A7ACBCD-C2BC-4D6A-95B5-B93DA755A755}" type="presParOf" srcId="{E5395EA0-C7A8-4442-BDA3-7958A869E40B}" destId="{EE0DE5A1-7272-4F55-A7D7-82AB69D5CA57}" srcOrd="2" destOrd="0" presId="urn:microsoft.com/office/officeart/2016/7/layout/VerticalSolidActionList"/>
    <dgm:cxn modelId="{D71DE024-EC09-40DE-AF36-B336C555F2A6}" type="presParOf" srcId="{EE0DE5A1-7272-4F55-A7D7-82AB69D5CA57}" destId="{C06AB802-358F-4809-82BA-FD1DD3D75562}" srcOrd="0" destOrd="0" presId="urn:microsoft.com/office/officeart/2016/7/layout/VerticalSolidActionList"/>
    <dgm:cxn modelId="{FAB4143D-F75B-41CF-B60C-DBFCC480337C}" type="presParOf" srcId="{EE0DE5A1-7272-4F55-A7D7-82AB69D5CA57}" destId="{B6F2E145-2BF0-42BF-AFA0-37949956C45D}" srcOrd="1" destOrd="0" presId="urn:microsoft.com/office/officeart/2016/7/layout/VerticalSolidActionList"/>
    <dgm:cxn modelId="{AFE7B3C8-00FC-4BE6-9A67-AB6E4A6F6156}" type="presParOf" srcId="{E5395EA0-C7A8-4442-BDA3-7958A869E40B}" destId="{5D2A7637-E951-4AD6-B0C7-502A72C9B323}" srcOrd="3" destOrd="0" presId="urn:microsoft.com/office/officeart/2016/7/layout/VerticalSolidActionList"/>
    <dgm:cxn modelId="{1A57E33C-5490-409D-A710-437715B92784}" type="presParOf" srcId="{E5395EA0-C7A8-4442-BDA3-7958A869E40B}" destId="{0B2D7DBA-980F-458F-B9E6-FC6E1F6E9158}" srcOrd="4" destOrd="0" presId="urn:microsoft.com/office/officeart/2016/7/layout/VerticalSolidActionList"/>
    <dgm:cxn modelId="{1241DFD0-F59F-4E94-A756-79B7BD7E74CA}" type="presParOf" srcId="{0B2D7DBA-980F-458F-B9E6-FC6E1F6E9158}" destId="{B227D2D4-76C8-4266-9FB8-FF5FBDD6D995}" srcOrd="0" destOrd="0" presId="urn:microsoft.com/office/officeart/2016/7/layout/VerticalSolidActionList"/>
    <dgm:cxn modelId="{F21CAF20-85A4-4AA8-8C75-4A2B16A219D0}" type="presParOf" srcId="{0B2D7DBA-980F-458F-B9E6-FC6E1F6E9158}" destId="{F8D28000-86E2-4766-ACAA-CD21633C7ED5}" srcOrd="1" destOrd="0" presId="urn:microsoft.com/office/officeart/2016/7/layout/VerticalSolidActionList"/>
    <dgm:cxn modelId="{97AAD15D-2E8B-4305-B22C-CDB188A34D8C}" type="presParOf" srcId="{E5395EA0-C7A8-4442-BDA3-7958A869E40B}" destId="{9842BA3F-BB5F-4FEE-BEFC-C17A06DA7777}" srcOrd="5" destOrd="0" presId="urn:microsoft.com/office/officeart/2016/7/layout/VerticalSolidActionList"/>
    <dgm:cxn modelId="{B6233AB6-0A0F-4CD5-A412-827A902CCE33}" type="presParOf" srcId="{E5395EA0-C7A8-4442-BDA3-7958A869E40B}" destId="{6BA987FF-FDBD-4987-9A9D-1805FAA83D0A}" srcOrd="6" destOrd="0" presId="urn:microsoft.com/office/officeart/2016/7/layout/VerticalSolidActionList"/>
    <dgm:cxn modelId="{DDD38D41-FE16-4A18-8E77-FD32C5F058C4}" type="presParOf" srcId="{6BA987FF-FDBD-4987-9A9D-1805FAA83D0A}" destId="{8C9FC9CB-0CED-41A0-AEF9-0C2708006CEE}" srcOrd="0" destOrd="0" presId="urn:microsoft.com/office/officeart/2016/7/layout/VerticalSolidActionList"/>
    <dgm:cxn modelId="{03D815D7-304A-4562-B0E7-8E8066ABB975}" type="presParOf" srcId="{6BA987FF-FDBD-4987-9A9D-1805FAA83D0A}" destId="{A4E54803-E01A-4A5F-A571-BFDBF66F3C79}"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10790-8AAB-4F4C-8A54-ADE5E7FD8AD9}">
      <dsp:nvSpPr>
        <dsp:cNvPr id="0" name=""/>
        <dsp:cNvSpPr/>
      </dsp:nvSpPr>
      <dsp:spPr>
        <a:xfrm rot="5400000">
          <a:off x="-236563" y="238457"/>
          <a:ext cx="1577093" cy="1103965"/>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E" sz="2400" kern="1200" dirty="0"/>
            <a:t>Past</a:t>
          </a:r>
          <a:endParaRPr lang="en-IE" sz="2800" kern="1200" dirty="0"/>
        </a:p>
      </dsp:txBody>
      <dsp:txXfrm rot="-5400000">
        <a:off x="2" y="553876"/>
        <a:ext cx="1103965" cy="473128"/>
      </dsp:txXfrm>
    </dsp:sp>
    <dsp:sp modelId="{FEC7ECD7-CFDF-434E-82EF-7362065D9C98}">
      <dsp:nvSpPr>
        <dsp:cNvPr id="0" name=""/>
        <dsp:cNvSpPr/>
      </dsp:nvSpPr>
      <dsp:spPr>
        <a:xfrm rot="5400000">
          <a:off x="3606471" y="-2524668"/>
          <a:ext cx="1025110" cy="6105217"/>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IE" sz="2400" kern="1200" dirty="0"/>
            <a:t>How the holding has been managed in previous years</a:t>
          </a:r>
        </a:p>
      </dsp:txBody>
      <dsp:txXfrm rot="-5400000">
        <a:off x="1066418" y="65427"/>
        <a:ext cx="6055175" cy="925026"/>
      </dsp:txXfrm>
    </dsp:sp>
    <dsp:sp modelId="{CC56E636-FBCD-4856-9C71-F70DE28C6A6B}">
      <dsp:nvSpPr>
        <dsp:cNvPr id="0" name=""/>
        <dsp:cNvSpPr/>
      </dsp:nvSpPr>
      <dsp:spPr>
        <a:xfrm rot="5400000">
          <a:off x="-236563" y="1623686"/>
          <a:ext cx="1577093" cy="1103965"/>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E" sz="2400" kern="1200" dirty="0"/>
            <a:t>Present</a:t>
          </a:r>
          <a:endParaRPr lang="en-IE" sz="2800" kern="1200" dirty="0"/>
        </a:p>
      </dsp:txBody>
      <dsp:txXfrm rot="-5400000">
        <a:off x="2" y="1939105"/>
        <a:ext cx="1103965" cy="473128"/>
      </dsp:txXfrm>
    </dsp:sp>
    <dsp:sp modelId="{B8A584C3-01CF-48E9-AAAC-11C0C2F6E959}">
      <dsp:nvSpPr>
        <dsp:cNvPr id="0" name=""/>
        <dsp:cNvSpPr/>
      </dsp:nvSpPr>
      <dsp:spPr>
        <a:xfrm rot="5400000">
          <a:off x="3644018" y="-1152931"/>
          <a:ext cx="1025110" cy="6105217"/>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IE" sz="2400" kern="1200" dirty="0"/>
            <a:t>How the holding is being managed currently</a:t>
          </a:r>
        </a:p>
      </dsp:txBody>
      <dsp:txXfrm rot="-5400000">
        <a:off x="1103965" y="1437164"/>
        <a:ext cx="6055175" cy="925026"/>
      </dsp:txXfrm>
    </dsp:sp>
    <dsp:sp modelId="{BA0A6652-5B73-4CC1-B6B9-FDB8C9ABE13A}">
      <dsp:nvSpPr>
        <dsp:cNvPr id="0" name=""/>
        <dsp:cNvSpPr/>
      </dsp:nvSpPr>
      <dsp:spPr>
        <a:xfrm rot="5400000">
          <a:off x="-236563" y="3006628"/>
          <a:ext cx="1577093" cy="1103965"/>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E" sz="2400" kern="1200" dirty="0"/>
            <a:t>Future</a:t>
          </a:r>
          <a:endParaRPr lang="en-IE" sz="3200" kern="1200" dirty="0"/>
        </a:p>
      </dsp:txBody>
      <dsp:txXfrm rot="-5400000">
        <a:off x="2" y="3322047"/>
        <a:ext cx="1103965" cy="473128"/>
      </dsp:txXfrm>
    </dsp:sp>
    <dsp:sp modelId="{2792F4E8-45C8-4008-AB17-E348AE295A35}">
      <dsp:nvSpPr>
        <dsp:cNvPr id="0" name=""/>
        <dsp:cNvSpPr/>
      </dsp:nvSpPr>
      <dsp:spPr>
        <a:xfrm rot="5400000">
          <a:off x="3644018" y="230010"/>
          <a:ext cx="1025110" cy="6105217"/>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IE" sz="2400" kern="1200" dirty="0"/>
            <a:t>How you envisage the holding being managed going forward in organic production</a:t>
          </a:r>
        </a:p>
      </dsp:txBody>
      <dsp:txXfrm rot="-5400000">
        <a:off x="1103965" y="2820105"/>
        <a:ext cx="6055175" cy="9250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14D1F-73E5-459D-8EDD-6B1241F75549}">
      <dsp:nvSpPr>
        <dsp:cNvPr id="0" name=""/>
        <dsp:cNvSpPr/>
      </dsp:nvSpPr>
      <dsp:spPr>
        <a:xfrm>
          <a:off x="1331353" y="2270"/>
          <a:ext cx="5325415" cy="1176237"/>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328" tIns="298764" rIns="103328" bIns="298764" numCol="1" spcCol="1270" anchor="ctr" anchorCtr="0">
          <a:noAutofit/>
        </a:bodyPr>
        <a:lstStyle/>
        <a:p>
          <a:pPr marL="0" lvl="0" indent="0" algn="l" defTabSz="622300">
            <a:lnSpc>
              <a:spcPct val="90000"/>
            </a:lnSpc>
            <a:spcBef>
              <a:spcPct val="0"/>
            </a:spcBef>
            <a:spcAft>
              <a:spcPct val="35000"/>
            </a:spcAft>
            <a:buNone/>
          </a:pPr>
          <a:r>
            <a:rPr lang="en-US" sz="1400" kern="1200" dirty="0"/>
            <a:t>Details of source of supplementary feeds for livestock and where these will be sourced. </a:t>
          </a:r>
        </a:p>
      </dsp:txBody>
      <dsp:txXfrm>
        <a:off x="1331353" y="2270"/>
        <a:ext cx="5325415" cy="1176237"/>
      </dsp:txXfrm>
    </dsp:sp>
    <dsp:sp modelId="{04A6F5E1-4C46-472F-88D3-853AE1ECDB63}">
      <dsp:nvSpPr>
        <dsp:cNvPr id="0" name=""/>
        <dsp:cNvSpPr/>
      </dsp:nvSpPr>
      <dsp:spPr>
        <a:xfrm>
          <a:off x="0" y="2270"/>
          <a:ext cx="1331353" cy="1176237"/>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0451" tIns="116186" rIns="70451" bIns="116186" numCol="1" spcCol="1270" anchor="ctr" anchorCtr="0">
          <a:noAutofit/>
        </a:bodyPr>
        <a:lstStyle/>
        <a:p>
          <a:pPr marL="0" lvl="0" indent="0" algn="ctr" defTabSz="800100">
            <a:lnSpc>
              <a:spcPct val="90000"/>
            </a:lnSpc>
            <a:spcBef>
              <a:spcPct val="0"/>
            </a:spcBef>
            <a:spcAft>
              <a:spcPct val="35000"/>
            </a:spcAft>
            <a:buNone/>
          </a:pPr>
          <a:r>
            <a:rPr lang="en-US" sz="1800" kern="1200"/>
            <a:t>Include</a:t>
          </a:r>
        </a:p>
      </dsp:txBody>
      <dsp:txXfrm>
        <a:off x="0" y="2270"/>
        <a:ext cx="1331353" cy="1176237"/>
      </dsp:txXfrm>
    </dsp:sp>
    <dsp:sp modelId="{B6F2E145-2BF0-42BF-AFA0-37949956C45D}">
      <dsp:nvSpPr>
        <dsp:cNvPr id="0" name=""/>
        <dsp:cNvSpPr/>
      </dsp:nvSpPr>
      <dsp:spPr>
        <a:xfrm>
          <a:off x="1331353" y="1249082"/>
          <a:ext cx="5325415" cy="1176237"/>
        </a:xfrm>
        <a:prstGeom prst="rect">
          <a:avLst/>
        </a:prstGeom>
        <a:solidFill>
          <a:schemeClr val="accent2">
            <a:tint val="40000"/>
            <a:alpha val="90000"/>
            <a:hueOff val="-1363946"/>
            <a:satOff val="15036"/>
            <a:lumOff val="1432"/>
            <a:alphaOff val="0"/>
          </a:schemeClr>
        </a:solidFill>
        <a:ln w="12700" cap="rnd" cmpd="sng" algn="ctr">
          <a:solidFill>
            <a:schemeClr val="accent2">
              <a:tint val="40000"/>
              <a:alpha val="90000"/>
              <a:hueOff val="-1363946"/>
              <a:satOff val="15036"/>
              <a:lumOff val="143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328" tIns="298764" rIns="103328" bIns="298764" numCol="1" spcCol="1270" anchor="ctr" anchorCtr="0">
          <a:noAutofit/>
        </a:bodyPr>
        <a:lstStyle/>
        <a:p>
          <a:pPr marL="0" lvl="0" indent="0" algn="l" defTabSz="622300">
            <a:lnSpc>
              <a:spcPct val="90000"/>
            </a:lnSpc>
            <a:spcBef>
              <a:spcPct val="0"/>
            </a:spcBef>
            <a:spcAft>
              <a:spcPct val="35000"/>
            </a:spcAft>
            <a:buNone/>
          </a:pPr>
          <a:r>
            <a:rPr lang="en-US" sz="1400" kern="1200" dirty="0"/>
            <a:t>Supporting veterinary justifications required such as letters, blood analysis, </a:t>
          </a:r>
          <a:r>
            <a:rPr lang="en-US" sz="1400" kern="1200" dirty="0" err="1"/>
            <a:t>faecal</a:t>
          </a:r>
          <a:r>
            <a:rPr lang="en-US" sz="1400" kern="1200" dirty="0"/>
            <a:t> analysis to show the need for vaccines, dosing requirements, mineral usage. </a:t>
          </a:r>
        </a:p>
      </dsp:txBody>
      <dsp:txXfrm>
        <a:off x="1331353" y="1249082"/>
        <a:ext cx="5325415" cy="1176237"/>
      </dsp:txXfrm>
    </dsp:sp>
    <dsp:sp modelId="{C06AB802-358F-4809-82BA-FD1DD3D75562}">
      <dsp:nvSpPr>
        <dsp:cNvPr id="0" name=""/>
        <dsp:cNvSpPr/>
      </dsp:nvSpPr>
      <dsp:spPr>
        <a:xfrm>
          <a:off x="0" y="1249082"/>
          <a:ext cx="1331353" cy="1176237"/>
        </a:xfrm>
        <a:prstGeom prst="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w="12700" cap="rnd" cmpd="sng" algn="ctr">
          <a:solidFill>
            <a:schemeClr val="accent2">
              <a:hueOff val="-988095"/>
              <a:satOff val="4733"/>
              <a:lumOff val="4379"/>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0451" tIns="116186" rIns="70451" bIns="116186" numCol="1" spcCol="1270" anchor="ctr" anchorCtr="0">
          <a:noAutofit/>
        </a:bodyPr>
        <a:lstStyle/>
        <a:p>
          <a:pPr marL="0" lvl="0" indent="0" algn="ctr" defTabSz="800100">
            <a:lnSpc>
              <a:spcPct val="90000"/>
            </a:lnSpc>
            <a:spcBef>
              <a:spcPct val="0"/>
            </a:spcBef>
            <a:spcAft>
              <a:spcPct val="35000"/>
            </a:spcAft>
            <a:buNone/>
          </a:pPr>
          <a:r>
            <a:rPr lang="en-US" sz="1800" kern="1200"/>
            <a:t>Provide</a:t>
          </a:r>
        </a:p>
      </dsp:txBody>
      <dsp:txXfrm>
        <a:off x="0" y="1249082"/>
        <a:ext cx="1331353" cy="1176237"/>
      </dsp:txXfrm>
    </dsp:sp>
    <dsp:sp modelId="{F8D28000-86E2-4766-ACAA-CD21633C7ED5}">
      <dsp:nvSpPr>
        <dsp:cNvPr id="0" name=""/>
        <dsp:cNvSpPr/>
      </dsp:nvSpPr>
      <dsp:spPr>
        <a:xfrm>
          <a:off x="1331353" y="2495894"/>
          <a:ext cx="5325415" cy="1176237"/>
        </a:xfrm>
        <a:prstGeom prst="rect">
          <a:avLst/>
        </a:prstGeom>
        <a:solidFill>
          <a:schemeClr val="accent2">
            <a:tint val="40000"/>
            <a:alpha val="90000"/>
            <a:hueOff val="-2727893"/>
            <a:satOff val="30071"/>
            <a:lumOff val="2864"/>
            <a:alphaOff val="0"/>
          </a:schemeClr>
        </a:solidFill>
        <a:ln w="12700" cap="rnd" cmpd="sng" algn="ctr">
          <a:solidFill>
            <a:schemeClr val="accent2">
              <a:tint val="40000"/>
              <a:alpha val="90000"/>
              <a:hueOff val="-2727893"/>
              <a:satOff val="30071"/>
              <a:lumOff val="28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328" tIns="298764" rIns="103328" bIns="298764" numCol="1" spcCol="1270" anchor="ctr" anchorCtr="0">
          <a:noAutofit/>
        </a:bodyPr>
        <a:lstStyle/>
        <a:p>
          <a:pPr marL="0" lvl="0" indent="0" algn="l" defTabSz="622300">
            <a:lnSpc>
              <a:spcPct val="90000"/>
            </a:lnSpc>
            <a:spcBef>
              <a:spcPct val="0"/>
            </a:spcBef>
            <a:spcAft>
              <a:spcPct val="35000"/>
            </a:spcAft>
            <a:buNone/>
          </a:pPr>
          <a:r>
            <a:rPr lang="en-US" sz="1400" kern="1200" dirty="0"/>
            <a:t>Details of how to make animal housing compliant including source of bedding material required. </a:t>
          </a:r>
        </a:p>
      </dsp:txBody>
      <dsp:txXfrm>
        <a:off x="1331353" y="2495894"/>
        <a:ext cx="5325415" cy="1176237"/>
      </dsp:txXfrm>
    </dsp:sp>
    <dsp:sp modelId="{B227D2D4-76C8-4266-9FB8-FF5FBDD6D995}">
      <dsp:nvSpPr>
        <dsp:cNvPr id="0" name=""/>
        <dsp:cNvSpPr/>
      </dsp:nvSpPr>
      <dsp:spPr>
        <a:xfrm>
          <a:off x="0" y="2495894"/>
          <a:ext cx="1331353" cy="1176237"/>
        </a:xfrm>
        <a:prstGeom prst="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w="12700" cap="rnd" cmpd="sng" algn="ctr">
          <a:solidFill>
            <a:schemeClr val="accent2">
              <a:hueOff val="-1976191"/>
              <a:satOff val="9467"/>
              <a:lumOff val="8758"/>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0451" tIns="116186" rIns="70451" bIns="116186" numCol="1" spcCol="1270" anchor="ctr" anchorCtr="0">
          <a:noAutofit/>
        </a:bodyPr>
        <a:lstStyle/>
        <a:p>
          <a:pPr marL="0" lvl="0" indent="0" algn="ctr" defTabSz="800100">
            <a:lnSpc>
              <a:spcPct val="90000"/>
            </a:lnSpc>
            <a:spcBef>
              <a:spcPct val="0"/>
            </a:spcBef>
            <a:spcAft>
              <a:spcPct val="35000"/>
            </a:spcAft>
            <a:buNone/>
          </a:pPr>
          <a:r>
            <a:rPr lang="en-US" sz="1800" kern="1200"/>
            <a:t>Provide</a:t>
          </a:r>
        </a:p>
      </dsp:txBody>
      <dsp:txXfrm>
        <a:off x="0" y="2495894"/>
        <a:ext cx="1331353" cy="1176237"/>
      </dsp:txXfrm>
    </dsp:sp>
    <dsp:sp modelId="{A4E54803-E01A-4A5F-A571-BFDBF66F3C79}">
      <dsp:nvSpPr>
        <dsp:cNvPr id="0" name=""/>
        <dsp:cNvSpPr/>
      </dsp:nvSpPr>
      <dsp:spPr>
        <a:xfrm>
          <a:off x="1331353" y="3742706"/>
          <a:ext cx="5325415" cy="1176237"/>
        </a:xfrm>
        <a:prstGeom prst="rect">
          <a:avLst/>
        </a:prstGeom>
        <a:solidFill>
          <a:schemeClr val="accent2">
            <a:tint val="40000"/>
            <a:alpha val="90000"/>
            <a:hueOff val="-4091839"/>
            <a:satOff val="45107"/>
            <a:lumOff val="4296"/>
            <a:alphaOff val="0"/>
          </a:schemeClr>
        </a:solidFill>
        <a:ln w="12700" cap="rnd" cmpd="sng" algn="ctr">
          <a:solidFill>
            <a:schemeClr val="accent2">
              <a:tint val="40000"/>
              <a:alpha val="90000"/>
              <a:hueOff val="-4091839"/>
              <a:satOff val="45107"/>
              <a:lumOff val="429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3328" tIns="298764" rIns="103328" bIns="298764" numCol="1" spcCol="1270" anchor="ctr" anchorCtr="0">
          <a:noAutofit/>
        </a:bodyPr>
        <a:lstStyle/>
        <a:p>
          <a:pPr marL="0" lvl="0" indent="0" algn="l" defTabSz="622300">
            <a:lnSpc>
              <a:spcPct val="90000"/>
            </a:lnSpc>
            <a:spcBef>
              <a:spcPct val="0"/>
            </a:spcBef>
            <a:spcAft>
              <a:spcPct val="35000"/>
            </a:spcAft>
            <a:buNone/>
          </a:pPr>
          <a:r>
            <a:rPr lang="en-US" sz="1400" kern="1200" dirty="0"/>
            <a:t>Details of Restricted Veterinary Practices that will be carried out on the holding on an annual basis. </a:t>
          </a:r>
        </a:p>
      </dsp:txBody>
      <dsp:txXfrm>
        <a:off x="1331353" y="3742706"/>
        <a:ext cx="5325415" cy="1176237"/>
      </dsp:txXfrm>
    </dsp:sp>
    <dsp:sp modelId="{8C9FC9CB-0CED-41A0-AEF9-0C2708006CEE}">
      <dsp:nvSpPr>
        <dsp:cNvPr id="0" name=""/>
        <dsp:cNvSpPr/>
      </dsp:nvSpPr>
      <dsp:spPr>
        <a:xfrm>
          <a:off x="0" y="3742706"/>
          <a:ext cx="1331353" cy="1176237"/>
        </a:xfrm>
        <a:prstGeom prst="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w="12700" cap="rnd" cmpd="sng" algn="ctr">
          <a:solidFill>
            <a:schemeClr val="accent2">
              <a:hueOff val="-2964286"/>
              <a:satOff val="14200"/>
              <a:lumOff val="13137"/>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70451" tIns="116186" rIns="70451" bIns="116186" numCol="1" spcCol="1270" anchor="ctr" anchorCtr="0">
          <a:noAutofit/>
        </a:bodyPr>
        <a:lstStyle/>
        <a:p>
          <a:pPr marL="0" lvl="0" indent="0" algn="ctr" defTabSz="800100">
            <a:lnSpc>
              <a:spcPct val="90000"/>
            </a:lnSpc>
            <a:spcBef>
              <a:spcPct val="0"/>
            </a:spcBef>
            <a:spcAft>
              <a:spcPct val="35000"/>
            </a:spcAft>
            <a:buNone/>
          </a:pPr>
          <a:r>
            <a:rPr lang="en-US" sz="1800" kern="1200"/>
            <a:t>Submit</a:t>
          </a:r>
        </a:p>
      </dsp:txBody>
      <dsp:txXfrm>
        <a:off x="0" y="3742706"/>
        <a:ext cx="1331353" cy="117623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318885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134451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7034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1077140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7499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1259373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1521337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3820044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13068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BEE65-7331-450E-90B5-07AA1EFD33CF}" type="datetimeFigureOut">
              <a:rPr lang="en-IE" smtClean="0"/>
              <a:t>22/02/2021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3464407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3BEE65-7331-450E-90B5-07AA1EFD33CF}" type="datetimeFigureOut">
              <a:rPr lang="en-IE" smtClean="0"/>
              <a:t>22/02/2021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50133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3BEE65-7331-450E-90B5-07AA1EFD33CF}" type="datetimeFigureOut">
              <a:rPr lang="en-IE" smtClean="0"/>
              <a:t>22/02/2021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44438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3BEE65-7331-450E-90B5-07AA1EFD33CF}" type="datetimeFigureOut">
              <a:rPr lang="en-IE" smtClean="0"/>
              <a:t>22/02/2021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7709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BEE65-7331-450E-90B5-07AA1EFD33CF}" type="datetimeFigureOut">
              <a:rPr lang="en-IE" smtClean="0"/>
              <a:t>22/02/2021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4173710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3BEE65-7331-450E-90B5-07AA1EFD33CF}" type="datetimeFigureOut">
              <a:rPr lang="en-IE" smtClean="0"/>
              <a:t>22/02/2021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82231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3BEE65-7331-450E-90B5-07AA1EFD33CF}" type="datetimeFigureOut">
              <a:rPr lang="en-IE" smtClean="0"/>
              <a:t>22/02/2021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3F33720-6264-46B2-82D4-E07E200EDAA5}" type="slidenum">
              <a:rPr lang="en-IE" smtClean="0"/>
              <a:t>‹#›</a:t>
            </a:fld>
            <a:endParaRPr lang="en-IE"/>
          </a:p>
        </p:txBody>
      </p:sp>
    </p:spTree>
    <p:extLst>
      <p:ext uri="{BB962C8B-B14F-4D97-AF65-F5344CB8AC3E}">
        <p14:creationId xmlns:p14="http://schemas.microsoft.com/office/powerpoint/2010/main" val="2096988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3BEE65-7331-450E-90B5-07AA1EFD33CF}" type="datetimeFigureOut">
              <a:rPr lang="en-IE" smtClean="0"/>
              <a:t>22/02/2021</a:t>
            </a:fld>
            <a:endParaRPr lang="en-I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F33720-6264-46B2-82D4-E07E200EDAA5}" type="slidenum">
              <a:rPr lang="en-IE" smtClean="0"/>
              <a:t>‹#›</a:t>
            </a:fld>
            <a:endParaRPr lang="en-IE"/>
          </a:p>
        </p:txBody>
      </p:sp>
    </p:spTree>
    <p:extLst>
      <p:ext uri="{BB962C8B-B14F-4D97-AF65-F5344CB8AC3E}">
        <p14:creationId xmlns:p14="http://schemas.microsoft.com/office/powerpoint/2010/main" val="230453753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7" name="Straight Connector 26">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3CD0C77E-3817-4EED-8203-3A28277CA63F}"/>
              </a:ext>
            </a:extLst>
          </p:cNvPr>
          <p:cNvSpPr>
            <a:spLocks noGrp="1"/>
          </p:cNvSpPr>
          <p:nvPr>
            <p:ph type="title"/>
          </p:nvPr>
        </p:nvSpPr>
        <p:spPr>
          <a:xfrm>
            <a:off x="1507067" y="1397000"/>
            <a:ext cx="7766936" cy="2653836"/>
          </a:xfrm>
        </p:spPr>
        <p:txBody>
          <a:bodyPr vert="horz" lIns="91440" tIns="45720" rIns="91440" bIns="45720" rtlCol="0" anchor="b">
            <a:normAutofit/>
          </a:bodyPr>
          <a:lstStyle/>
          <a:p>
            <a:pPr algn="ctr"/>
            <a:r>
              <a:rPr lang="en-US" sz="5400" dirty="0"/>
              <a:t>Completing an Organic Conversion Plan</a:t>
            </a:r>
          </a:p>
        </p:txBody>
      </p:sp>
    </p:spTree>
    <p:extLst>
      <p:ext uri="{BB962C8B-B14F-4D97-AF65-F5344CB8AC3E}">
        <p14:creationId xmlns:p14="http://schemas.microsoft.com/office/powerpoint/2010/main" val="407796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3A82E-003E-4938-A9C4-7229BB5A1672}"/>
              </a:ext>
            </a:extLst>
          </p:cNvPr>
          <p:cNvSpPr>
            <a:spLocks noGrp="1"/>
          </p:cNvSpPr>
          <p:nvPr>
            <p:ph type="title"/>
          </p:nvPr>
        </p:nvSpPr>
        <p:spPr/>
        <p:txBody>
          <a:bodyPr/>
          <a:lstStyle/>
          <a:p>
            <a:r>
              <a:rPr lang="en-IE" dirty="0"/>
              <a:t>Components of a Conversion Plan	</a:t>
            </a:r>
          </a:p>
        </p:txBody>
      </p:sp>
      <p:sp>
        <p:nvSpPr>
          <p:cNvPr id="3" name="Content Placeholder 2">
            <a:extLst>
              <a:ext uri="{FF2B5EF4-FFF2-40B4-BE49-F238E27FC236}">
                <a16:creationId xmlns:a16="http://schemas.microsoft.com/office/drawing/2014/main" id="{1AC6FC02-D0DB-4BA9-ADA5-61CD45F1ED5D}"/>
              </a:ext>
            </a:extLst>
          </p:cNvPr>
          <p:cNvSpPr>
            <a:spLocks noGrp="1"/>
          </p:cNvSpPr>
          <p:nvPr>
            <p:ph idx="1"/>
          </p:nvPr>
        </p:nvSpPr>
        <p:spPr>
          <a:xfrm>
            <a:off x="677334" y="1690025"/>
            <a:ext cx="8596668" cy="4351337"/>
          </a:xfrm>
        </p:spPr>
        <p:txBody>
          <a:bodyPr/>
          <a:lstStyle/>
          <a:p>
            <a:r>
              <a:rPr lang="en-IE" dirty="0">
                <a:solidFill>
                  <a:schemeClr val="tx1"/>
                </a:solidFill>
              </a:rPr>
              <a:t>A conversion plan is made up of three broad components.</a:t>
            </a:r>
          </a:p>
          <a:p>
            <a:endParaRPr lang="en-IE" dirty="0"/>
          </a:p>
        </p:txBody>
      </p:sp>
      <p:graphicFrame>
        <p:nvGraphicFramePr>
          <p:cNvPr id="5" name="Diagram 4">
            <a:extLst>
              <a:ext uri="{FF2B5EF4-FFF2-40B4-BE49-F238E27FC236}">
                <a16:creationId xmlns:a16="http://schemas.microsoft.com/office/drawing/2014/main" id="{97165D21-E7DD-41C9-A87D-D5B6CF9CF7FD}"/>
              </a:ext>
            </a:extLst>
          </p:cNvPr>
          <p:cNvGraphicFramePr/>
          <p:nvPr>
            <p:extLst>
              <p:ext uri="{D42A27DB-BD31-4B8C-83A1-F6EECF244321}">
                <p14:modId xmlns:p14="http://schemas.microsoft.com/office/powerpoint/2010/main" val="2419401047"/>
              </p:ext>
            </p:extLst>
          </p:nvPr>
        </p:nvGraphicFramePr>
        <p:xfrm>
          <a:off x="1371076" y="2215114"/>
          <a:ext cx="720918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335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B92D1-3367-43FE-BD33-9A6668C1D357}"/>
              </a:ext>
            </a:extLst>
          </p:cNvPr>
          <p:cNvSpPr>
            <a:spLocks noGrp="1"/>
          </p:cNvSpPr>
          <p:nvPr>
            <p:ph type="title"/>
          </p:nvPr>
        </p:nvSpPr>
        <p:spPr>
          <a:xfrm>
            <a:off x="791634" y="1152670"/>
            <a:ext cx="3854528" cy="1278466"/>
          </a:xfrm>
          <a:noFill/>
        </p:spPr>
        <p:txBody>
          <a:bodyPr>
            <a:normAutofit/>
          </a:bodyPr>
          <a:lstStyle/>
          <a:p>
            <a:r>
              <a:rPr lang="en-IE" sz="3600" dirty="0"/>
              <a:t>Characteristics of the holding</a:t>
            </a:r>
            <a:endParaRPr lang="en-IE" dirty="0"/>
          </a:p>
        </p:txBody>
      </p:sp>
      <p:sp>
        <p:nvSpPr>
          <p:cNvPr id="3" name="Content Placeholder 2">
            <a:extLst>
              <a:ext uri="{FF2B5EF4-FFF2-40B4-BE49-F238E27FC236}">
                <a16:creationId xmlns:a16="http://schemas.microsoft.com/office/drawing/2014/main" id="{D00E68F2-6AA2-47EC-94AB-BDC2CBBF4239}"/>
              </a:ext>
            </a:extLst>
          </p:cNvPr>
          <p:cNvSpPr>
            <a:spLocks noGrp="1"/>
          </p:cNvSpPr>
          <p:nvPr>
            <p:ph idx="1"/>
          </p:nvPr>
        </p:nvSpPr>
        <p:spPr>
          <a:xfrm>
            <a:off x="4858934" y="1306074"/>
            <a:ext cx="4513541" cy="5526437"/>
          </a:xfrm>
        </p:spPr>
        <p:txBody>
          <a:bodyPr/>
          <a:lstStyle/>
          <a:p>
            <a:r>
              <a:rPr lang="en-IE" dirty="0">
                <a:solidFill>
                  <a:schemeClr val="tx1"/>
                </a:solidFill>
              </a:rPr>
              <a:t>Characteristics such as the physical layout of the holding. </a:t>
            </a:r>
          </a:p>
          <a:p>
            <a:r>
              <a:rPr lang="en-IE" dirty="0">
                <a:solidFill>
                  <a:schemeClr val="tx1"/>
                </a:solidFill>
              </a:rPr>
              <a:t>Area being entered into conversion marked on clear eligible BPS maps. </a:t>
            </a:r>
          </a:p>
          <a:p>
            <a:r>
              <a:rPr lang="en-IE" dirty="0">
                <a:solidFill>
                  <a:schemeClr val="tx1"/>
                </a:solidFill>
              </a:rPr>
              <a:t>Soil type, drainage, topography, aspect, areas of conservation value </a:t>
            </a:r>
            <a:r>
              <a:rPr lang="en-IE" dirty="0" err="1">
                <a:solidFill>
                  <a:schemeClr val="tx1"/>
                </a:solidFill>
              </a:rPr>
              <a:t>eg</a:t>
            </a:r>
            <a:r>
              <a:rPr lang="en-IE" dirty="0">
                <a:solidFill>
                  <a:schemeClr val="tx1"/>
                </a:solidFill>
              </a:rPr>
              <a:t>: wetlands, woodlands etc. </a:t>
            </a:r>
          </a:p>
          <a:p>
            <a:r>
              <a:rPr lang="en-IE" dirty="0">
                <a:solidFill>
                  <a:schemeClr val="tx1"/>
                </a:solidFill>
              </a:rPr>
              <a:t>Known disease potential on the holding </a:t>
            </a:r>
            <a:r>
              <a:rPr lang="en-IE" dirty="0" err="1">
                <a:solidFill>
                  <a:schemeClr val="tx1"/>
                </a:solidFill>
              </a:rPr>
              <a:t>eg</a:t>
            </a:r>
            <a:r>
              <a:rPr lang="en-IE" dirty="0">
                <a:solidFill>
                  <a:schemeClr val="tx1"/>
                </a:solidFill>
              </a:rPr>
              <a:t>: blackleg, TB, crop diseases. </a:t>
            </a:r>
          </a:p>
          <a:p>
            <a:r>
              <a:rPr lang="en-IE" dirty="0">
                <a:solidFill>
                  <a:schemeClr val="tx1"/>
                </a:solidFill>
              </a:rPr>
              <a:t>Known soil/mineral deficiencies backed up with recent justifications/ soil analysis for the holding. </a:t>
            </a:r>
          </a:p>
          <a:p>
            <a:r>
              <a:rPr lang="en-IE" dirty="0">
                <a:solidFill>
                  <a:schemeClr val="tx1"/>
                </a:solidFill>
              </a:rPr>
              <a:t>Current fertility levels of the holding, P,K and Lime. </a:t>
            </a:r>
          </a:p>
          <a:p>
            <a:endParaRPr lang="en-IE" dirty="0"/>
          </a:p>
        </p:txBody>
      </p:sp>
      <p:sp>
        <p:nvSpPr>
          <p:cNvPr id="4" name="Text Placeholder 3">
            <a:extLst>
              <a:ext uri="{FF2B5EF4-FFF2-40B4-BE49-F238E27FC236}">
                <a16:creationId xmlns:a16="http://schemas.microsoft.com/office/drawing/2014/main" id="{880F6B5E-AEAF-4060-A87A-BEDE122BF630}"/>
              </a:ext>
            </a:extLst>
          </p:cNvPr>
          <p:cNvSpPr>
            <a:spLocks noGrp="1"/>
          </p:cNvSpPr>
          <p:nvPr>
            <p:ph type="body" sz="half" idx="2"/>
          </p:nvPr>
        </p:nvSpPr>
        <p:spPr/>
        <p:txBody>
          <a:bodyPr/>
          <a:lstStyle/>
          <a:p>
            <a:r>
              <a:rPr lang="en-IE" dirty="0">
                <a:solidFill>
                  <a:schemeClr val="tx1"/>
                </a:solidFill>
              </a:rPr>
              <a:t>Every holding across the country is made up of characteristics that set it apart from everything else. No two holdings are the same therefore no two conversion plans are the same. Some of the best conversion plans received are from the operators themselves as they know their holding better than anyone else. The conversion plan should contain details on the following characteristics of the holding. </a:t>
            </a:r>
          </a:p>
          <a:p>
            <a:endParaRPr lang="en-IE" dirty="0"/>
          </a:p>
        </p:txBody>
      </p:sp>
    </p:spTree>
    <p:extLst>
      <p:ext uri="{BB962C8B-B14F-4D97-AF65-F5344CB8AC3E}">
        <p14:creationId xmlns:p14="http://schemas.microsoft.com/office/powerpoint/2010/main" val="53095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82B9F-15F0-44A5-8817-F3ED57952D59}"/>
              </a:ext>
            </a:extLst>
          </p:cNvPr>
          <p:cNvSpPr>
            <a:spLocks noGrp="1"/>
          </p:cNvSpPr>
          <p:nvPr>
            <p:ph type="title"/>
          </p:nvPr>
        </p:nvSpPr>
        <p:spPr>
          <a:xfrm>
            <a:off x="840415" y="563420"/>
            <a:ext cx="3367359" cy="5224724"/>
          </a:xfrm>
        </p:spPr>
        <p:txBody>
          <a:bodyPr anchor="ctr">
            <a:normAutofit/>
          </a:bodyPr>
          <a:lstStyle/>
          <a:p>
            <a:r>
              <a:rPr lang="en-IE" dirty="0"/>
              <a:t>Enterprise Details	</a:t>
            </a:r>
          </a:p>
        </p:txBody>
      </p:sp>
      <p:sp>
        <p:nvSpPr>
          <p:cNvPr id="3" name="Content Placeholder 2">
            <a:extLst>
              <a:ext uri="{FF2B5EF4-FFF2-40B4-BE49-F238E27FC236}">
                <a16:creationId xmlns:a16="http://schemas.microsoft.com/office/drawing/2014/main" id="{338A8E24-2D97-4EBA-B371-A5EC1E48D2CF}"/>
              </a:ext>
            </a:extLst>
          </p:cNvPr>
          <p:cNvSpPr>
            <a:spLocks noGrp="1"/>
          </p:cNvSpPr>
          <p:nvPr>
            <p:ph idx="1"/>
          </p:nvPr>
        </p:nvSpPr>
        <p:spPr>
          <a:xfrm>
            <a:off x="4654295" y="816638"/>
            <a:ext cx="4619706" cy="5224724"/>
          </a:xfrm>
          <a:noFill/>
        </p:spPr>
        <p:txBody>
          <a:bodyPr anchor="ctr">
            <a:normAutofit/>
          </a:bodyPr>
          <a:lstStyle/>
          <a:p>
            <a:r>
              <a:rPr lang="en-IE" dirty="0">
                <a:solidFill>
                  <a:schemeClr val="tx1"/>
                </a:solidFill>
              </a:rPr>
              <a:t>Accurate details about the enterprise your converting to organic production is an essential element of the conversion plan</a:t>
            </a:r>
          </a:p>
          <a:p>
            <a:r>
              <a:rPr lang="en-IE" dirty="0">
                <a:solidFill>
                  <a:schemeClr val="tx1"/>
                </a:solidFill>
              </a:rPr>
              <a:t>Details such as livestock on farm (types, breeds, numbers,) and/or crops grown on farm (tillage, horticulture) are all required to get a full accurate image of the holding. </a:t>
            </a:r>
          </a:p>
          <a:p>
            <a:r>
              <a:rPr lang="en-IE" dirty="0">
                <a:solidFill>
                  <a:schemeClr val="tx1"/>
                </a:solidFill>
              </a:rPr>
              <a:t>Infrastructure such as animal housing, polytunnels, grain storage should be sketched out and attached to the conversion plan. </a:t>
            </a:r>
          </a:p>
          <a:p>
            <a:r>
              <a:rPr lang="en-IE" dirty="0">
                <a:solidFill>
                  <a:schemeClr val="tx1"/>
                </a:solidFill>
              </a:rPr>
              <a:t>Details of current cropping/rotation schedule should be supplied alongside how these rotations will help maintain and enhance soil fertility. </a:t>
            </a:r>
          </a:p>
        </p:txBody>
      </p:sp>
    </p:spTree>
    <p:extLst>
      <p:ext uri="{BB962C8B-B14F-4D97-AF65-F5344CB8AC3E}">
        <p14:creationId xmlns:p14="http://schemas.microsoft.com/office/powerpoint/2010/main" val="160850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BDEB3-F979-4EB2-83A9-9451DC844FAC}"/>
              </a:ext>
            </a:extLst>
          </p:cNvPr>
          <p:cNvSpPr>
            <a:spLocks noGrp="1"/>
          </p:cNvSpPr>
          <p:nvPr>
            <p:ph type="title"/>
          </p:nvPr>
        </p:nvSpPr>
        <p:spPr>
          <a:xfrm>
            <a:off x="536657" y="1164280"/>
            <a:ext cx="3854528" cy="1019513"/>
          </a:xfrm>
        </p:spPr>
        <p:txBody>
          <a:bodyPr>
            <a:normAutofit/>
          </a:bodyPr>
          <a:lstStyle/>
          <a:p>
            <a:r>
              <a:rPr lang="en-IE" sz="2400" dirty="0"/>
              <a:t>Management in conversion and in organic production</a:t>
            </a:r>
          </a:p>
        </p:txBody>
      </p:sp>
      <p:sp>
        <p:nvSpPr>
          <p:cNvPr id="3" name="Content Placeholder 2">
            <a:extLst>
              <a:ext uri="{FF2B5EF4-FFF2-40B4-BE49-F238E27FC236}">
                <a16:creationId xmlns:a16="http://schemas.microsoft.com/office/drawing/2014/main" id="{995B0629-8BD3-4FF3-A285-0A0006859814}"/>
              </a:ext>
            </a:extLst>
          </p:cNvPr>
          <p:cNvSpPr>
            <a:spLocks noGrp="1"/>
          </p:cNvSpPr>
          <p:nvPr>
            <p:ph idx="1"/>
          </p:nvPr>
        </p:nvSpPr>
        <p:spPr>
          <a:xfrm>
            <a:off x="4892982" y="1164280"/>
            <a:ext cx="4513541" cy="5526437"/>
          </a:xfrm>
        </p:spPr>
        <p:txBody>
          <a:bodyPr/>
          <a:lstStyle/>
          <a:p>
            <a:r>
              <a:rPr lang="en-IE" dirty="0">
                <a:solidFill>
                  <a:schemeClr val="tx1"/>
                </a:solidFill>
              </a:rPr>
              <a:t>It is important to have details of future management in the conversion plan. </a:t>
            </a:r>
          </a:p>
          <a:p>
            <a:r>
              <a:rPr lang="en-IE" dirty="0">
                <a:solidFill>
                  <a:schemeClr val="tx1"/>
                </a:solidFill>
              </a:rPr>
              <a:t>Detail how current/future enterprises will be managed to the organic standards. </a:t>
            </a:r>
          </a:p>
          <a:p>
            <a:r>
              <a:rPr lang="en-IE" dirty="0">
                <a:solidFill>
                  <a:schemeClr val="tx1"/>
                </a:solidFill>
              </a:rPr>
              <a:t>Provide accurate land area figures as per BPS mapping. </a:t>
            </a:r>
          </a:p>
          <a:p>
            <a:r>
              <a:rPr lang="en-IE" dirty="0">
                <a:solidFill>
                  <a:schemeClr val="tx1"/>
                </a:solidFill>
              </a:rPr>
              <a:t>Provide up to date soil analysis for the land area entering conversion to organic production. </a:t>
            </a:r>
          </a:p>
          <a:p>
            <a:r>
              <a:rPr lang="en-IE" dirty="0">
                <a:solidFill>
                  <a:schemeClr val="tx1"/>
                </a:solidFill>
              </a:rPr>
              <a:t>Provide details of future cropping/rotation schedule for the area which crops will be sown. </a:t>
            </a:r>
          </a:p>
          <a:p>
            <a:r>
              <a:rPr lang="en-IE" dirty="0">
                <a:solidFill>
                  <a:schemeClr val="tx1"/>
                </a:solidFill>
              </a:rPr>
              <a:t>Provide grazing plan/rotation for livestock including areas for fodder production.</a:t>
            </a:r>
          </a:p>
          <a:p>
            <a:pPr marL="0" indent="0">
              <a:buNone/>
            </a:pPr>
            <a:endParaRPr lang="en-IE" dirty="0">
              <a:solidFill>
                <a:schemeClr val="bg1"/>
              </a:solidFill>
            </a:endParaRPr>
          </a:p>
          <a:p>
            <a:endParaRPr lang="en-IE" dirty="0"/>
          </a:p>
        </p:txBody>
      </p:sp>
      <p:sp>
        <p:nvSpPr>
          <p:cNvPr id="4" name="Text Placeholder 3">
            <a:extLst>
              <a:ext uri="{FF2B5EF4-FFF2-40B4-BE49-F238E27FC236}">
                <a16:creationId xmlns:a16="http://schemas.microsoft.com/office/drawing/2014/main" id="{8645ECF5-223C-4368-A638-03E72F873DFC}"/>
              </a:ext>
            </a:extLst>
          </p:cNvPr>
          <p:cNvSpPr>
            <a:spLocks noGrp="1"/>
          </p:cNvSpPr>
          <p:nvPr>
            <p:ph type="body" sz="half" idx="2"/>
          </p:nvPr>
        </p:nvSpPr>
        <p:spPr/>
        <p:txBody>
          <a:bodyPr/>
          <a:lstStyle/>
          <a:p>
            <a:r>
              <a:rPr lang="en-IE" dirty="0">
                <a:solidFill>
                  <a:schemeClr val="tx1"/>
                </a:solidFill>
              </a:rPr>
              <a:t>Careful management of the holding when it begins its two year conversion period will be required to ensure a seamless conversion period from conventional to organic production. The more information that is suppled in an organic conversion plan, the easier it will be to manage the holding to the correct standards going forward. </a:t>
            </a:r>
          </a:p>
        </p:txBody>
      </p:sp>
    </p:spTree>
    <p:extLst>
      <p:ext uri="{BB962C8B-B14F-4D97-AF65-F5344CB8AC3E}">
        <p14:creationId xmlns:p14="http://schemas.microsoft.com/office/powerpoint/2010/main" val="3960532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5857D-5B08-425E-B1D1-AAB60A0A7E6D}"/>
              </a:ext>
            </a:extLst>
          </p:cNvPr>
          <p:cNvSpPr>
            <a:spLocks noGrp="1"/>
          </p:cNvSpPr>
          <p:nvPr>
            <p:ph type="title"/>
          </p:nvPr>
        </p:nvSpPr>
        <p:spPr>
          <a:xfrm>
            <a:off x="652481" y="1382486"/>
            <a:ext cx="3547581" cy="4093028"/>
          </a:xfrm>
        </p:spPr>
        <p:txBody>
          <a:bodyPr anchor="ctr">
            <a:normAutofit/>
          </a:bodyPr>
          <a:lstStyle/>
          <a:p>
            <a:r>
              <a:rPr lang="en-IE" sz="4400"/>
              <a:t>Management in conversion and organic production</a:t>
            </a:r>
          </a:p>
        </p:txBody>
      </p:sp>
      <p:graphicFrame>
        <p:nvGraphicFramePr>
          <p:cNvPr id="5" name="Content Placeholder 2">
            <a:extLst>
              <a:ext uri="{FF2B5EF4-FFF2-40B4-BE49-F238E27FC236}">
                <a16:creationId xmlns:a16="http://schemas.microsoft.com/office/drawing/2014/main" id="{234FC4AD-E33F-4696-810B-7D433950F81F}"/>
              </a:ext>
            </a:extLst>
          </p:cNvPr>
          <p:cNvGraphicFramePr>
            <a:graphicFrameLocks noGrp="1"/>
          </p:cNvGraphicFramePr>
          <p:nvPr>
            <p:ph idx="1"/>
            <p:extLst>
              <p:ext uri="{D42A27DB-BD31-4B8C-83A1-F6EECF244321}">
                <p14:modId xmlns:p14="http://schemas.microsoft.com/office/powerpoint/2010/main" val="3640214605"/>
              </p:ext>
            </p:extLst>
          </p:nvPr>
        </p:nvGraphicFramePr>
        <p:xfrm>
          <a:off x="4876847" y="944563"/>
          <a:ext cx="6656769" cy="4921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348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76647-2C52-4804-80CF-2C8E353FA430}"/>
              </a:ext>
            </a:extLst>
          </p:cNvPr>
          <p:cNvSpPr>
            <a:spLocks noGrp="1"/>
          </p:cNvSpPr>
          <p:nvPr>
            <p:ph type="title"/>
          </p:nvPr>
        </p:nvSpPr>
        <p:spPr>
          <a:xfrm>
            <a:off x="2280111" y="282396"/>
            <a:ext cx="5330510" cy="2376398"/>
          </a:xfrm>
          <a:noFill/>
        </p:spPr>
        <p:txBody>
          <a:bodyPr anchor="ctr">
            <a:normAutofit/>
          </a:bodyPr>
          <a:lstStyle/>
          <a:p>
            <a:r>
              <a:rPr lang="en-IE" dirty="0">
                <a:solidFill>
                  <a:srgbClr val="92D050"/>
                </a:solidFill>
              </a:rPr>
              <a:t>Conventional Enterprises	</a:t>
            </a:r>
          </a:p>
        </p:txBody>
      </p:sp>
      <p:sp>
        <p:nvSpPr>
          <p:cNvPr id="3" name="Content Placeholder 2">
            <a:extLst>
              <a:ext uri="{FF2B5EF4-FFF2-40B4-BE49-F238E27FC236}">
                <a16:creationId xmlns:a16="http://schemas.microsoft.com/office/drawing/2014/main" id="{7069B2EB-9814-4D88-B1E4-4C1C67D1B1A2}"/>
              </a:ext>
            </a:extLst>
          </p:cNvPr>
          <p:cNvSpPr>
            <a:spLocks noGrp="1"/>
          </p:cNvSpPr>
          <p:nvPr>
            <p:ph idx="1"/>
          </p:nvPr>
        </p:nvSpPr>
        <p:spPr>
          <a:xfrm>
            <a:off x="1867733" y="1794152"/>
            <a:ext cx="6155266" cy="4351866"/>
          </a:xfrm>
        </p:spPr>
        <p:txBody>
          <a:bodyPr anchor="ctr">
            <a:normAutofit/>
          </a:bodyPr>
          <a:lstStyle/>
          <a:p>
            <a:r>
              <a:rPr lang="en-IE" dirty="0"/>
              <a:t>Should you only be converting part of your holding to organic production, details must be included in your conversion plan as to how organic and conventional enterprises will be maintained clearly separate. </a:t>
            </a:r>
          </a:p>
          <a:p>
            <a:r>
              <a:rPr lang="en-IE" dirty="0"/>
              <a:t>Clear segregation will need to be ensured at all times so there is no risk of substitution between organic and conventional produce. </a:t>
            </a:r>
          </a:p>
          <a:p>
            <a:r>
              <a:rPr lang="en-IE" dirty="0"/>
              <a:t>Separate housing/storage facilities will need to be ensured so livestock/produce can be clearly identified. </a:t>
            </a:r>
          </a:p>
          <a:p>
            <a:r>
              <a:rPr lang="en-IE" dirty="0"/>
              <a:t>Details of land being omitted from organic production need to be clearly identifiable by map attached to the conversion plan. </a:t>
            </a:r>
          </a:p>
        </p:txBody>
      </p:sp>
    </p:spTree>
    <p:extLst>
      <p:ext uri="{BB962C8B-B14F-4D97-AF65-F5344CB8AC3E}">
        <p14:creationId xmlns:p14="http://schemas.microsoft.com/office/powerpoint/2010/main" val="411035669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331</TotalTime>
  <Words>646</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Completing an Organic Conversion Plan</vt:lpstr>
      <vt:lpstr>Components of a Conversion Plan </vt:lpstr>
      <vt:lpstr>Characteristics of the holding</vt:lpstr>
      <vt:lpstr>Enterprise Details </vt:lpstr>
      <vt:lpstr>Management in conversion and in organic production</vt:lpstr>
      <vt:lpstr>Management in conversion and organic production</vt:lpstr>
      <vt:lpstr>Conventional Enterprises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Completing an Organic Conversion Plan</dc:title>
  <dc:creator>Matthew Mc Inerney</dc:creator>
  <cp:lastModifiedBy>Grace</cp:lastModifiedBy>
  <cp:revision>18</cp:revision>
  <dcterms:created xsi:type="dcterms:W3CDTF">2021-02-22T10:10:05Z</dcterms:created>
  <dcterms:modified xsi:type="dcterms:W3CDTF">2021-02-22T16:14:52Z</dcterms:modified>
</cp:coreProperties>
</file>